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7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9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509" autoAdjust="0"/>
  </p:normalViewPr>
  <p:slideViewPr>
    <p:cSldViewPr>
      <p:cViewPr varScale="1">
        <p:scale>
          <a:sx n="68" d="100"/>
          <a:sy n="68" d="100"/>
        </p:scale>
        <p:origin x="-13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D48BA-D977-4226-B5A5-8DB4CE4730B1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EFFE4-BF5D-427A-B33A-B32B245933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9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43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6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structural elements are of</a:t>
            </a:r>
            <a:r>
              <a:rPr lang="tr-TR" dirty="0" smtClean="0"/>
              <a:t> </a:t>
            </a:r>
            <a:r>
              <a:rPr lang="en-US" i="1" dirty="0" smtClean="0"/>
              <a:t>macroscopic </a:t>
            </a:r>
            <a:r>
              <a:rPr lang="en-US" dirty="0" smtClean="0"/>
              <a:t>dimensions; that is, they are large enough to be observed with the unaided</a:t>
            </a:r>
            <a:r>
              <a:rPr lang="tr-TR" dirty="0" smtClean="0"/>
              <a:t> </a:t>
            </a:r>
            <a:r>
              <a:rPr lang="en-US" dirty="0" smtClean="0"/>
              <a:t>eye. For example, the shape and average size or diameter of the grains for a</a:t>
            </a:r>
            <a:r>
              <a:rPr lang="tr-TR" dirty="0" smtClean="0"/>
              <a:t> </a:t>
            </a:r>
            <a:r>
              <a:rPr lang="en-US" dirty="0" smtClean="0"/>
              <a:t>polycrystalline specimen are important structural characteristics. Macroscopic</a:t>
            </a:r>
            <a:r>
              <a:rPr lang="tr-TR" dirty="0" smtClean="0"/>
              <a:t> </a:t>
            </a:r>
            <a:r>
              <a:rPr lang="en-US" dirty="0" smtClean="0"/>
              <a:t>grains are often evident on aluminum streetlight posts and also on highway</a:t>
            </a:r>
            <a:r>
              <a:rPr lang="tr-TR" dirty="0" smtClean="0"/>
              <a:t> </a:t>
            </a:r>
            <a:r>
              <a:rPr lang="en-US" dirty="0" smtClean="0"/>
              <a:t>guardrails. Relatively large grains having different textures are clearly visible on the</a:t>
            </a:r>
            <a:r>
              <a:rPr lang="tr-TR" dirty="0" smtClean="0"/>
              <a:t> </a:t>
            </a:r>
            <a:r>
              <a:rPr lang="en-US" dirty="0" smtClean="0"/>
              <a:t>surface of the sectioned copper ingot</a:t>
            </a:r>
            <a:r>
              <a:rPr lang="tr-TR" dirty="0" smtClean="0"/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Microscopic examination is an extremely useful tool in the study and characterization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materials. Several important applications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microstructural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examinations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as follows: to ensure that the associations between the properties and 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(and defects) are properly understood, to predict the properties of materials once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relationships have been established, to design alloys with new property combinations,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determine whether a material has been correctly heat-treated, and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ascertain the mode of mechanical fracture. Several techniques that are commonly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in such investigations are discussed next.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b) Bar chart showing the useful resolution ranges for four microscopic</a:t>
            </a:r>
          </a:p>
          <a:p>
            <a:r>
              <a:rPr lang="en-US" dirty="0" smtClean="0"/>
              <a:t>techniques discussed in this chapter, in addition to the naked eye.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85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8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94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features of the solute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solvent atoms determine the degree to which the former dissolves in the latter,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follows: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1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example, liquids assume a shape having a minimum area—the droplets become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spherical. Of course, this is not possible with solids, which are mechanically rigid.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EFFE4-BF5D-427A-B33A-B32B2459332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3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8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9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6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7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4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3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C19C3-2EDE-4463-852B-B4CBF838C85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23AB5-22ED-4378-BC0B-6D04E50581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tr/url?sa=i&amp;rct=j&amp;q=transmission+electron+microscopy&amp;source=images&amp;cd=&amp;cad=rja&amp;docid=Cr8SGLP7P7GV7M&amp;tbnid=0Rjha29MCDlWBM:&amp;ved=0CAUQjRw&amp;url=http://itg.beckman.illinois.edu/microscopy_suite/equipment/TEM/&amp;ei=shj-UaOXHMjptQaqxYDQAQ&amp;bvm=bv.50165853,d.Yms&amp;psig=AFQjCNFEMH7W4HnVQppfeMTFLDRVXoMFwg&amp;ust=1375693316674965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.tr/url?sa=i&amp;rct=j&amp;q=transmission+electron+microscopy&amp;source=images&amp;cd=&amp;cad=rja&amp;docid=Cr8SGLP7P7GV7M&amp;tbnid=0Rjha29MCDlWBM:&amp;ved=0CAUQjRw&amp;url=http://en.wikipedia.org/wiki/Transmission_electron_microscopy&amp;ei=ihj-Ua-OK4XStAa8hoFA&amp;bvm=bv.50165853,d.Yms&amp;psig=AFQjCNFEMH7W4HnVQppfeMTFLDRVXoMFwg&amp;ust=1375693316674965" TargetMode="Externa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tr/url?sa=i&amp;rct=j&amp;q=scanning+electron+microscope+jeol&amp;source=images&amp;cd=&amp;cad=rja&amp;docid=ujBgoVYe0lxf0M&amp;tbnid=HYxw4_FAxO5ZwM:&amp;ved=0CAUQjRw&amp;url=http://microscopy.tll.org.sg/em_imgs.htm&amp;ei=jiD-UejRK8TpswbL7YCQBg&amp;bvm=bv.50165853,d.Yms&amp;psig=AFQjCNFa0A_ngEtUDHgcsDQKJxwL3eqPTg&amp;ust=137569536647980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tr/url?sa=i&amp;source=images&amp;cd=&amp;cad=rja&amp;docid=NqO1LZxSFHQKqM&amp;tbnid=vqKAGhI-vbWQMM:&amp;ved=0CAgQjRwwAA&amp;url=http://www.sv.vt.edu/classes/MSE2094_NoteBook/96ClassProj/examples/cu-ni.html&amp;ei=0mz6UZfuGYzFtAazvICACw&amp;psig=AFQjCNF7rlOYAzFH3lXEHAwmRSX6Nd4mEw&amp;ust=137545275447517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39552" y="580038"/>
            <a:ext cx="2807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Overview of today’s lecture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18" y="949370"/>
            <a:ext cx="6369527" cy="590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ikdörtgen 3"/>
          <p:cNvSpPr/>
          <p:nvPr/>
        </p:nvSpPr>
        <p:spPr>
          <a:xfrm>
            <a:off x="395536" y="197556"/>
            <a:ext cx="3592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solidFill>
                  <a:srgbClr val="FF0000"/>
                </a:solidFill>
              </a:rPr>
              <a:t>IMPERFECTIONS IN SOLIDS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48680"/>
            <a:ext cx="859155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u-ag phase diagram ile ilgili g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10" y="1988840"/>
            <a:ext cx="5864970" cy="428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8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0" y="341898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</a:rPr>
              <a:t>Solubility for solid solutions</a:t>
            </a:r>
          </a:p>
        </p:txBody>
      </p:sp>
      <p:sp>
        <p:nvSpPr>
          <p:cNvPr id="5" name="Dikdörtgen 4"/>
          <p:cNvSpPr/>
          <p:nvPr/>
        </p:nvSpPr>
        <p:spPr>
          <a:xfrm>
            <a:off x="467544" y="940658"/>
            <a:ext cx="2636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smtClean="0">
                <a:solidFill>
                  <a:srgbClr val="FF0000"/>
                </a:solidFill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</a:rPr>
              <a:t>. </a:t>
            </a:r>
            <a:r>
              <a:rPr lang="en-US" sz="2000" b="1" dirty="0">
                <a:solidFill>
                  <a:srgbClr val="FF0000"/>
                </a:solidFill>
              </a:rPr>
              <a:t>Interstitial solutions: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467544" y="1423413"/>
            <a:ext cx="77048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</a:rPr>
              <a:t>Large difference in atomic radii is usually required.</a:t>
            </a:r>
          </a:p>
          <a:p>
            <a:r>
              <a:rPr lang="en-US" sz="2000" dirty="0"/>
              <a:t>Most metals have close packing with relatively large APF.</a:t>
            </a:r>
          </a:p>
          <a:p>
            <a:r>
              <a:rPr lang="en-US" sz="2000" dirty="0"/>
              <a:t>(e.g. APF</a:t>
            </a:r>
            <a:r>
              <a:rPr lang="en-US" sz="2000" baseline="-25000" dirty="0"/>
              <a:t>FCC</a:t>
            </a:r>
            <a:r>
              <a:rPr lang="en-US" sz="2000" dirty="0"/>
              <a:t> = APF</a:t>
            </a:r>
            <a:r>
              <a:rPr lang="en-US" sz="2000" baseline="-25000" dirty="0"/>
              <a:t>HCP</a:t>
            </a:r>
            <a:r>
              <a:rPr lang="en-US" sz="2000" dirty="0"/>
              <a:t> = 0.74. </a:t>
            </a:r>
            <a:r>
              <a:rPr lang="tr-TR" sz="2000" dirty="0" smtClean="0"/>
              <a:t>T</a:t>
            </a:r>
            <a:r>
              <a:rPr lang="en-US" sz="2000" dirty="0" smtClean="0"/>
              <a:t>hat </a:t>
            </a:r>
            <a:r>
              <a:rPr lang="en-US" sz="2000" dirty="0"/>
              <a:t>means </a:t>
            </a:r>
            <a:r>
              <a:rPr lang="en-US" sz="2000" dirty="0" smtClean="0"/>
              <a:t>74</a:t>
            </a:r>
            <a:r>
              <a:rPr lang="tr-TR" sz="2000" dirty="0" smtClean="0"/>
              <a:t> </a:t>
            </a:r>
            <a:r>
              <a:rPr lang="en-US" sz="2000" dirty="0" smtClean="0"/>
              <a:t>% </a:t>
            </a:r>
            <a:r>
              <a:rPr lang="en-US" sz="2000" dirty="0"/>
              <a:t>of the space </a:t>
            </a:r>
            <a:r>
              <a:rPr lang="en-US" sz="2000" dirty="0" smtClean="0"/>
              <a:t>is</a:t>
            </a:r>
            <a:r>
              <a:rPr lang="tr-TR" sz="2000" dirty="0" smtClean="0"/>
              <a:t> </a:t>
            </a:r>
            <a:r>
              <a:rPr lang="en-US" sz="2000" dirty="0" smtClean="0"/>
              <a:t>filled</a:t>
            </a:r>
            <a:r>
              <a:rPr lang="en-US" sz="2000" dirty="0"/>
              <a:t>!)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/>
          <a:stretch/>
        </p:blipFill>
        <p:spPr bwMode="auto">
          <a:xfrm>
            <a:off x="251520" y="2757016"/>
            <a:ext cx="3744416" cy="372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4013200" y="2777951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Only small atoms will fit </a:t>
            </a:r>
            <a:r>
              <a:rPr lang="en-US" dirty="0" smtClean="0"/>
              <a:t>into</a:t>
            </a:r>
            <a:r>
              <a:rPr lang="tr-TR" dirty="0"/>
              <a:t> </a:t>
            </a:r>
            <a:r>
              <a:rPr lang="en-US" dirty="0" smtClean="0"/>
              <a:t>these </a:t>
            </a:r>
            <a:r>
              <a:rPr lang="en-US" dirty="0"/>
              <a:t>small </a:t>
            </a:r>
            <a:r>
              <a:rPr lang="en-US" dirty="0" smtClean="0"/>
              <a:t>interstitial sites</a:t>
            </a:r>
            <a:r>
              <a:rPr lang="tr-TR" dirty="0" smtClean="0"/>
              <a:t> </a:t>
            </a:r>
            <a:r>
              <a:rPr lang="en-US" dirty="0" smtClean="0"/>
              <a:t>without </a:t>
            </a:r>
            <a:r>
              <a:rPr lang="en-US" dirty="0"/>
              <a:t>requiring high energies</a:t>
            </a:r>
          </a:p>
        </p:txBody>
      </p:sp>
      <p:sp>
        <p:nvSpPr>
          <p:cNvPr id="8" name="Dikdörtgen 7"/>
          <p:cNvSpPr/>
          <p:nvPr/>
        </p:nvSpPr>
        <p:spPr>
          <a:xfrm>
            <a:off x="4021336" y="436510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e.g. </a:t>
            </a:r>
            <a:r>
              <a:rPr lang="en-US" sz="2000" dirty="0"/>
              <a:t>C in </a:t>
            </a:r>
            <a:r>
              <a:rPr lang="en-US" sz="2000" dirty="0" smtClean="0"/>
              <a:t>Fe</a:t>
            </a:r>
            <a:r>
              <a:rPr lang="tr-TR" sz="2000" dirty="0" smtClean="0"/>
              <a:t> ( all types of steels)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/>
              <a:t>R</a:t>
            </a:r>
            <a:r>
              <a:rPr lang="en-US" sz="2000" baseline="-25000" dirty="0"/>
              <a:t>C</a:t>
            </a:r>
            <a:r>
              <a:rPr lang="en-US" sz="2000" dirty="0"/>
              <a:t> = 0.071 nm</a:t>
            </a:r>
          </a:p>
          <a:p>
            <a:r>
              <a:rPr lang="en-US" sz="2000" dirty="0" err="1"/>
              <a:t>R</a:t>
            </a:r>
            <a:r>
              <a:rPr lang="en-US" sz="2000" baseline="-25000" dirty="0" err="1"/>
              <a:t>Fe</a:t>
            </a:r>
            <a:r>
              <a:rPr lang="en-US" sz="2000" dirty="0"/>
              <a:t> = 0.124 nm</a:t>
            </a:r>
          </a:p>
          <a:p>
            <a:r>
              <a:rPr lang="en-US" sz="2000" dirty="0"/>
              <a:t>Even with this large difference max.</a:t>
            </a:r>
          </a:p>
          <a:p>
            <a:r>
              <a:rPr lang="en-US" sz="2000" dirty="0"/>
              <a:t>conc. is only ~</a:t>
            </a:r>
            <a:r>
              <a:rPr lang="en-US" sz="2000" dirty="0" smtClean="0"/>
              <a:t>2</a:t>
            </a:r>
            <a:r>
              <a:rPr lang="tr-TR" sz="2000" dirty="0" smtClean="0"/>
              <a:t> </a:t>
            </a:r>
            <a:r>
              <a:rPr lang="en-US" sz="2000" dirty="0" smtClean="0"/>
              <a:t>% </a:t>
            </a:r>
            <a:r>
              <a:rPr lang="en-US" sz="2000" dirty="0"/>
              <a:t>C in </a:t>
            </a:r>
            <a:r>
              <a:rPr lang="en-US" sz="2000" dirty="0" smtClean="0"/>
              <a:t>Fe</a:t>
            </a:r>
            <a:r>
              <a:rPr lang="tr-TR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2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55576" y="332656"/>
            <a:ext cx="51102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3000" b="1" i="1" u="sng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3000" b="1" i="1" u="sng" dirty="0">
                <a:solidFill>
                  <a:schemeClr val="accent3">
                    <a:lumMod val="50000"/>
                  </a:schemeClr>
                </a:solidFill>
              </a:rPr>
              <a:t> Dislocations </a:t>
            </a:r>
          </a:p>
        </p:txBody>
      </p:sp>
      <p:sp>
        <p:nvSpPr>
          <p:cNvPr id="5" name="Dikdörtgen 4"/>
          <p:cNvSpPr/>
          <p:nvPr/>
        </p:nvSpPr>
        <p:spPr>
          <a:xfrm>
            <a:off x="467544" y="951111"/>
            <a:ext cx="8424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Dislocations</a:t>
            </a:r>
            <a:r>
              <a:rPr lang="en-US" sz="2400" dirty="0"/>
              <a:t>: Linear defects around which atoms are misaligned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" y="2893988"/>
            <a:ext cx="3166876" cy="283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1585" y="5696689"/>
            <a:ext cx="2822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defRPr/>
            </a:pPr>
            <a:r>
              <a:rPr lang="en-US" sz="2000" dirty="0"/>
              <a:t>Edge Dislocation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620" y="2920881"/>
            <a:ext cx="3268783" cy="303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ikdörtgen 7"/>
          <p:cNvSpPr/>
          <p:nvPr/>
        </p:nvSpPr>
        <p:spPr>
          <a:xfrm>
            <a:off x="3396548" y="5914053"/>
            <a:ext cx="2379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5600" lvl="2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tabLst>
                <a:tab pos="812800" algn="l"/>
              </a:tabLst>
              <a:defRPr/>
            </a:pPr>
            <a:r>
              <a:rPr lang="en-US" sz="2000" dirty="0"/>
              <a:t>Screw Dislocation</a:t>
            </a:r>
          </a:p>
        </p:txBody>
      </p:sp>
      <p:sp>
        <p:nvSpPr>
          <p:cNvPr id="6" name="Dikdörtgen 5"/>
          <p:cNvSpPr/>
          <p:nvPr/>
        </p:nvSpPr>
        <p:spPr>
          <a:xfrm>
            <a:off x="496268" y="1412776"/>
            <a:ext cx="8180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sz="2000" dirty="0"/>
              <a:t>Types of dislocations are:</a:t>
            </a:r>
          </a:p>
          <a:p>
            <a:pPr marL="1257300" lvl="2" indent="-342900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/>
              <a:t>Edge Dislocation</a:t>
            </a:r>
          </a:p>
          <a:p>
            <a:pPr marL="1257300" lvl="2" indent="-342900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/>
              <a:t>Screw </a:t>
            </a:r>
            <a:r>
              <a:rPr lang="en-US" sz="2000" dirty="0" smtClean="0"/>
              <a:t>Dislocation</a:t>
            </a:r>
            <a:endParaRPr lang="tr-TR" sz="2000" dirty="0" smtClean="0"/>
          </a:p>
          <a:p>
            <a:pPr marL="1257300" lvl="2" indent="-342900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tr-TR" sz="2000" dirty="0" smtClean="0"/>
              <a:t>Mixed </a:t>
            </a:r>
            <a:r>
              <a:rPr lang="tr-TR" sz="2000" dirty="0" err="1" smtClean="0"/>
              <a:t>Dislocation</a:t>
            </a:r>
            <a:endParaRPr lang="en-US" sz="2000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3272977"/>
            <a:ext cx="3017187" cy="233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Dikdörtgen 16"/>
          <p:cNvSpPr/>
          <p:nvPr/>
        </p:nvSpPr>
        <p:spPr>
          <a:xfrm>
            <a:off x="6333137" y="5696689"/>
            <a:ext cx="263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defRPr/>
            </a:pPr>
            <a:r>
              <a:rPr lang="tr-TR" sz="2000" dirty="0" smtClean="0"/>
              <a:t>Mixed</a:t>
            </a:r>
            <a:r>
              <a:rPr lang="en-US" sz="2000" dirty="0" smtClean="0"/>
              <a:t> </a:t>
            </a:r>
            <a:r>
              <a:rPr lang="en-US" sz="2000" dirty="0"/>
              <a:t>Dislocation</a:t>
            </a:r>
          </a:p>
        </p:txBody>
      </p:sp>
    </p:spTree>
    <p:extLst>
      <p:ext uri="{BB962C8B-B14F-4D97-AF65-F5344CB8AC3E}">
        <p14:creationId xmlns:p14="http://schemas.microsoft.com/office/powerpoint/2010/main" val="29408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55576" y="332656"/>
            <a:ext cx="52160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sz="3000" b="1" i="1" u="sng" dirty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3000" b="1" i="1" u="sng" dirty="0">
                <a:solidFill>
                  <a:schemeClr val="accent3">
                    <a:lumMod val="50000"/>
                  </a:schemeClr>
                </a:solidFill>
              </a:rPr>
              <a:t> Dislocations 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3000" dirty="0"/>
          </a:p>
        </p:txBody>
      </p:sp>
      <p:sp>
        <p:nvSpPr>
          <p:cNvPr id="5" name="Dikdörtgen 4"/>
          <p:cNvSpPr/>
          <p:nvPr/>
        </p:nvSpPr>
        <p:spPr>
          <a:xfrm>
            <a:off x="218179" y="886654"/>
            <a:ext cx="22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DISLOCATION</a:t>
            </a:r>
            <a:endParaRPr lang="tr-TR" sz="2000" dirty="0"/>
          </a:p>
        </p:txBody>
      </p:sp>
      <p:sp>
        <p:nvSpPr>
          <p:cNvPr id="6" name="2 Dikdörtgen"/>
          <p:cNvSpPr/>
          <p:nvPr/>
        </p:nvSpPr>
        <p:spPr>
          <a:xfrm>
            <a:off x="467544" y="1484784"/>
            <a:ext cx="7848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smtClean="0"/>
              <a:t>A dislocation introduced into the crystal by adding an ‘‘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half plane</a:t>
            </a:r>
            <a:r>
              <a:rPr lang="en-US" sz="2000" dirty="0" smtClean="0"/>
              <a:t>’’ of atoms.</a:t>
            </a:r>
            <a:endParaRPr lang="tr-TR" sz="2000" dirty="0" smtClean="0"/>
          </a:p>
          <a:p>
            <a:pPr algn="just">
              <a:buClr>
                <a:schemeClr val="tx1"/>
              </a:buClr>
              <a:buFont typeface="Wingdings" pitchFamily="2" charset="2"/>
              <a:buChar char="Ø"/>
            </a:pPr>
            <a:r>
              <a:rPr lang="tr-TR" sz="2000" dirty="0" smtClean="0"/>
              <a:t> An </a:t>
            </a:r>
            <a:r>
              <a:rPr lang="tr-TR" sz="2000" dirty="0" err="1" smtClean="0"/>
              <a:t>edge</a:t>
            </a:r>
            <a:r>
              <a:rPr lang="tr-TR" sz="2000" dirty="0" smtClean="0"/>
              <a:t> </a:t>
            </a:r>
            <a:r>
              <a:rPr lang="tr-TR" sz="2000" dirty="0" err="1" smtClean="0"/>
              <a:t>dislocation</a:t>
            </a:r>
            <a:r>
              <a:rPr lang="tr-TR" sz="2000" dirty="0" smtClean="0"/>
              <a:t> can be </a:t>
            </a:r>
            <a:r>
              <a:rPr lang="tr-TR" sz="2000" dirty="0" err="1" smtClean="0"/>
              <a:t>illustrated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slicing</a:t>
            </a:r>
            <a:r>
              <a:rPr lang="tr-TR" sz="2000" dirty="0" smtClean="0"/>
              <a:t> </a:t>
            </a:r>
            <a:r>
              <a:rPr lang="tr-TR" sz="2000" dirty="0" err="1" smtClean="0"/>
              <a:t>partway</a:t>
            </a:r>
            <a:r>
              <a:rPr lang="tr-TR" sz="2000" dirty="0" smtClean="0"/>
              <a:t> </a:t>
            </a:r>
            <a:r>
              <a:rPr lang="tr-TR" sz="2000" dirty="0" err="1" smtClean="0"/>
              <a:t>through</a:t>
            </a:r>
            <a:r>
              <a:rPr lang="tr-TR" sz="2000" dirty="0" smtClean="0"/>
              <a:t> a </a:t>
            </a:r>
            <a:r>
              <a:rPr lang="tr-TR" sz="2000" dirty="0" err="1" smtClean="0"/>
              <a:t>perfect</a:t>
            </a:r>
            <a:r>
              <a:rPr lang="tr-TR" sz="2000" dirty="0" smtClean="0"/>
              <a:t> </a:t>
            </a:r>
            <a:r>
              <a:rPr lang="tr-TR" sz="2000" dirty="0" err="1" smtClean="0"/>
              <a:t>crystal</a:t>
            </a:r>
            <a:r>
              <a:rPr lang="tr-TR" sz="2000" dirty="0" smtClean="0"/>
              <a:t>, </a:t>
            </a:r>
            <a:r>
              <a:rPr lang="tr-TR" sz="2000" dirty="0" err="1" smtClean="0"/>
              <a:t>spreading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crystal</a:t>
            </a:r>
            <a:r>
              <a:rPr lang="tr-TR" sz="2000" dirty="0" smtClean="0"/>
              <a:t> apart,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partly</a:t>
            </a:r>
            <a:r>
              <a:rPr lang="tr-TR" sz="2000" dirty="0" smtClean="0"/>
              <a:t> </a:t>
            </a:r>
            <a:r>
              <a:rPr lang="tr-TR" sz="20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filling</a:t>
            </a:r>
            <a:r>
              <a:rPr lang="tr-TR" sz="2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tr-TR" sz="2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</a:t>
            </a:r>
            <a:r>
              <a:rPr lang="tr-TR" sz="2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tr-TR" sz="2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 </a:t>
            </a:r>
            <a:r>
              <a:rPr lang="tr-TR" sz="20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</a:t>
            </a:r>
            <a:r>
              <a:rPr lang="tr-TR" sz="20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0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</a:t>
            </a:r>
            <a:r>
              <a:rPr lang="tr-TR" sz="2000" dirty="0" smtClean="0"/>
              <a:t>.</a:t>
            </a:r>
            <a:endParaRPr lang="tr-TR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9023"/>
          <a:stretch/>
        </p:blipFill>
        <p:spPr bwMode="auto">
          <a:xfrm>
            <a:off x="611560" y="3212976"/>
            <a:ext cx="7239000" cy="249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ikdörtgen 8"/>
          <p:cNvSpPr/>
          <p:nvPr/>
        </p:nvSpPr>
        <p:spPr>
          <a:xfrm>
            <a:off x="368477" y="5157192"/>
            <a:ext cx="2259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/>
              <a:t>(a)</a:t>
            </a:r>
            <a:r>
              <a:rPr lang="en-US" b="1" dirty="0" smtClean="0"/>
              <a:t>The </a:t>
            </a:r>
            <a:r>
              <a:rPr lang="en-US" b="1" dirty="0"/>
              <a:t>perfect crystal </a:t>
            </a:r>
            <a:endParaRPr lang="en-US" dirty="0"/>
          </a:p>
        </p:txBody>
      </p:sp>
      <p:sp>
        <p:nvSpPr>
          <p:cNvPr id="10" name="Dikdörtgen 9"/>
          <p:cNvSpPr/>
          <p:nvPr/>
        </p:nvSpPr>
        <p:spPr>
          <a:xfrm>
            <a:off x="2627750" y="5341858"/>
            <a:ext cx="2592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/>
              <a:t>(b)</a:t>
            </a:r>
            <a:r>
              <a:rPr lang="en-US" b="1" dirty="0" smtClean="0"/>
              <a:t>The </a:t>
            </a:r>
            <a:r>
              <a:rPr lang="en-US" b="1" dirty="0"/>
              <a:t>perfect crystal </a:t>
            </a:r>
            <a:r>
              <a:rPr lang="en-US" b="1" dirty="0" smtClean="0"/>
              <a:t> is </a:t>
            </a:r>
            <a:r>
              <a:rPr lang="en-US" b="1" dirty="0"/>
              <a:t>cut and </a:t>
            </a:r>
            <a:r>
              <a:rPr lang="en-US" b="1" dirty="0" smtClean="0"/>
              <a:t>an </a:t>
            </a:r>
            <a:r>
              <a:rPr lang="en-US" b="1" dirty="0"/>
              <a:t>extra plane of atoms is inserted</a:t>
            </a:r>
            <a:endParaRPr lang="en-US" dirty="0"/>
          </a:p>
        </p:txBody>
      </p:sp>
      <p:sp>
        <p:nvSpPr>
          <p:cNvPr id="11" name="Dikdörtgen 10"/>
          <p:cNvSpPr/>
          <p:nvPr/>
        </p:nvSpPr>
        <p:spPr>
          <a:xfrm>
            <a:off x="6329448" y="5373216"/>
            <a:ext cx="2814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>
                <a:solidFill>
                  <a:srgbClr val="00B050"/>
                </a:solidFill>
              </a:rPr>
              <a:t>(c)</a:t>
            </a:r>
            <a:r>
              <a:rPr lang="en-US" b="1" dirty="0" smtClean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bottom edge of the extra plane is an edge dislocation</a:t>
            </a:r>
            <a:endParaRPr lang="en-US" dirty="0"/>
          </a:p>
        </p:txBody>
      </p:sp>
      <p:sp>
        <p:nvSpPr>
          <p:cNvPr id="12" name="Dikdörtgen 11"/>
          <p:cNvSpPr/>
          <p:nvPr/>
        </p:nvSpPr>
        <p:spPr>
          <a:xfrm>
            <a:off x="1055363" y="4089194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/>
              <a:t>(a)</a:t>
            </a:r>
            <a:endParaRPr lang="en-US" dirty="0"/>
          </a:p>
        </p:txBody>
      </p:sp>
      <p:sp>
        <p:nvSpPr>
          <p:cNvPr id="13" name="Dikdörtgen 12"/>
          <p:cNvSpPr/>
          <p:nvPr/>
        </p:nvSpPr>
        <p:spPr>
          <a:xfrm>
            <a:off x="3987411" y="4266994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/>
              <a:t>(b)</a:t>
            </a:r>
            <a:endParaRPr lang="en-US" dirty="0"/>
          </a:p>
        </p:txBody>
      </p:sp>
      <p:sp>
        <p:nvSpPr>
          <p:cNvPr id="14" name="Dikdörtgen 13"/>
          <p:cNvSpPr/>
          <p:nvPr/>
        </p:nvSpPr>
        <p:spPr>
          <a:xfrm>
            <a:off x="6849873" y="3441576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/>
              <a:t>(c)</a:t>
            </a:r>
            <a:endParaRPr lang="en-US" dirty="0"/>
          </a:p>
        </p:txBody>
      </p:sp>
      <p:sp>
        <p:nvSpPr>
          <p:cNvPr id="15" name="Dikdörtgen 14"/>
          <p:cNvSpPr/>
          <p:nvPr/>
        </p:nvSpPr>
        <p:spPr>
          <a:xfrm>
            <a:off x="0" y="64440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Burgers vector b is required to close a loop of equal atom spacing around the edge dislocation.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1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55576" y="332656"/>
            <a:ext cx="51294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-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Dislocations 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3000" dirty="0"/>
          </a:p>
        </p:txBody>
      </p:sp>
      <p:sp>
        <p:nvSpPr>
          <p:cNvPr id="5" name="Dikdörtgen 4"/>
          <p:cNvSpPr/>
          <p:nvPr/>
        </p:nvSpPr>
        <p:spPr>
          <a:xfrm>
            <a:off x="323528" y="886654"/>
            <a:ext cx="2046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DISLOCATION</a:t>
            </a:r>
            <a:endParaRPr lang="tr-TR" sz="20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34575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08" y="1916832"/>
            <a:ext cx="35147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323528" y="5229200"/>
            <a:ext cx="835292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Note that the edge dislocations cause slip between crystal planes </a:t>
            </a:r>
            <a:r>
              <a:rPr lang="en-US" dirty="0" smtClean="0"/>
              <a:t>when</a:t>
            </a:r>
            <a:r>
              <a:rPr lang="tr-TR" dirty="0" smtClean="0"/>
              <a:t> </a:t>
            </a:r>
            <a:r>
              <a:rPr lang="en-US" dirty="0" smtClean="0"/>
              <a:t>they </a:t>
            </a:r>
            <a:r>
              <a:rPr lang="en-US" dirty="0"/>
              <a:t>move leading to </a:t>
            </a:r>
            <a:r>
              <a:rPr lang="en-US" b="1" dirty="0"/>
              <a:t>plastic </a:t>
            </a:r>
            <a:r>
              <a:rPr lang="en-US" dirty="0"/>
              <a:t>(permanent) </a:t>
            </a:r>
            <a:r>
              <a:rPr lang="en-US" b="1" dirty="0"/>
              <a:t>deformation</a:t>
            </a:r>
            <a:r>
              <a:rPr lang="en-US" dirty="0"/>
              <a:t>.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53207"/>
            <a:ext cx="8280920" cy="546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23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dge-disloc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437" y="2209800"/>
            <a:ext cx="4779963" cy="2441575"/>
          </a:xfrm>
          <a:prstGeom prst="rect">
            <a:avLst/>
          </a:prstGeom>
          <a:noFill/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35592" y="5522893"/>
            <a:ext cx="8305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Burgers vector is </a:t>
            </a:r>
            <a:r>
              <a:rPr lang="tr-TR" sz="2400" b="1" u="sng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perpendicular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</a:t>
            </a:r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tr-TR" sz="2400" b="1" u="sng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dge</a:t>
            </a:r>
            <a:r>
              <a:rPr lang="tr-TR" sz="2400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dislocation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" name="Dikdörtgen 4"/>
          <p:cNvSpPr/>
          <p:nvPr/>
        </p:nvSpPr>
        <p:spPr>
          <a:xfrm>
            <a:off x="755576" y="332656"/>
            <a:ext cx="51294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-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Dislocations </a:t>
            </a:r>
            <a:r>
              <a:rPr lang="tr-TR" sz="3000" b="1" i="1" u="sng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7" name="Dikdörtgen 6"/>
          <p:cNvSpPr/>
          <p:nvPr/>
        </p:nvSpPr>
        <p:spPr>
          <a:xfrm>
            <a:off x="218179" y="886654"/>
            <a:ext cx="22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DISLOCATION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89542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55576" y="332656"/>
            <a:ext cx="51294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-</a:t>
            </a:r>
            <a:r>
              <a:rPr lang="en-US" sz="3000" b="1" i="1" u="sng" dirty="0">
                <a:solidFill>
                  <a:schemeClr val="accent3">
                    <a:lumMod val="50000"/>
                  </a:schemeClr>
                </a:solidFill>
              </a:rPr>
              <a:t>Dislocations </a:t>
            </a:r>
            <a:r>
              <a:rPr lang="tr-TR" sz="3000" b="1" i="1" u="sng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5" name="Dikdörtgen 4"/>
          <p:cNvSpPr/>
          <p:nvPr/>
        </p:nvSpPr>
        <p:spPr>
          <a:xfrm>
            <a:off x="126006" y="886654"/>
            <a:ext cx="24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SCREW DISLOCATION</a:t>
            </a:r>
            <a:endParaRPr lang="tr-TR" sz="2000" dirty="0"/>
          </a:p>
        </p:txBody>
      </p:sp>
      <p:sp>
        <p:nvSpPr>
          <p:cNvPr id="7" name="Dikdörtgen 6"/>
          <p:cNvSpPr/>
          <p:nvPr/>
        </p:nvSpPr>
        <p:spPr>
          <a:xfrm>
            <a:off x="281188" y="1286875"/>
            <a:ext cx="83952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en-US" sz="2000" dirty="0"/>
              <a:t>A dislocation produced by skewing a crystal so that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atomic plane </a:t>
            </a:r>
            <a:r>
              <a:rPr lang="en-US" sz="2000" dirty="0"/>
              <a:t>produces a spiral ramp about the dislocation</a:t>
            </a:r>
            <a:r>
              <a:rPr lang="tr-TR" sz="2000" dirty="0"/>
              <a:t>.</a:t>
            </a:r>
          </a:p>
          <a:p>
            <a:pPr marL="342900" lvl="0" indent="-342900" algn="just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Ø"/>
              <a:defRPr/>
            </a:pPr>
            <a:r>
              <a:rPr lang="tr-TR" sz="2000" b="1" dirty="0" smtClean="0"/>
              <a:t> </a:t>
            </a:r>
            <a:r>
              <a:rPr lang="tr-TR" sz="2000" dirty="0" err="1"/>
              <a:t>Screw</a:t>
            </a:r>
            <a:r>
              <a:rPr lang="tr-TR" sz="2000" dirty="0"/>
              <a:t> </a:t>
            </a:r>
            <a:r>
              <a:rPr lang="tr-TR" sz="2000" dirty="0" err="1"/>
              <a:t>dislocation</a:t>
            </a:r>
            <a:r>
              <a:rPr lang="tr-TR" sz="2000" dirty="0"/>
              <a:t> can be </a:t>
            </a:r>
            <a:r>
              <a:rPr lang="tr-TR" sz="2000" dirty="0" err="1"/>
              <a:t>illustrated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</a:t>
            </a:r>
            <a:r>
              <a:rPr lang="tr-TR" sz="2000" dirty="0" err="1"/>
              <a:t>cutting</a:t>
            </a:r>
            <a:r>
              <a:rPr lang="tr-TR" sz="2000" dirty="0"/>
              <a:t> </a:t>
            </a:r>
            <a:r>
              <a:rPr lang="tr-TR" sz="2000" dirty="0" err="1"/>
              <a:t>partway</a:t>
            </a:r>
            <a:r>
              <a:rPr lang="tr-TR" sz="2000" dirty="0"/>
              <a:t> </a:t>
            </a:r>
            <a:r>
              <a:rPr lang="tr-TR" sz="2000" dirty="0" err="1"/>
              <a:t>through</a:t>
            </a:r>
            <a:r>
              <a:rPr lang="tr-TR" sz="2000" dirty="0"/>
              <a:t> a </a:t>
            </a:r>
            <a:r>
              <a:rPr lang="tr-TR" sz="2000" dirty="0" err="1"/>
              <a:t>perfect</a:t>
            </a:r>
            <a:r>
              <a:rPr lang="tr-TR" sz="2000" dirty="0"/>
              <a:t> </a:t>
            </a:r>
            <a:r>
              <a:rPr lang="tr-TR" sz="2000" dirty="0" err="1"/>
              <a:t>crystal</a:t>
            </a:r>
            <a:r>
              <a:rPr lang="tr-TR" sz="2000" dirty="0"/>
              <a:t>, </a:t>
            </a:r>
            <a:r>
              <a:rPr lang="tr-TR" sz="2000" dirty="0" err="1"/>
              <a:t>then</a:t>
            </a:r>
            <a:r>
              <a:rPr lang="tr-TR" sz="2000" dirty="0"/>
              <a:t> </a:t>
            </a:r>
            <a:r>
              <a:rPr lang="tr-TR" sz="2000" dirty="0" err="1"/>
              <a:t>skewing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crystal</a:t>
            </a:r>
            <a:r>
              <a:rPr lang="tr-TR" sz="2000" dirty="0"/>
              <a:t> </a:t>
            </a:r>
            <a:r>
              <a:rPr lang="tr-TR" sz="20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r>
              <a:rPr lang="tr-TR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atom </a:t>
            </a:r>
            <a:r>
              <a:rPr lang="tr-TR" sz="20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spacing</a:t>
            </a:r>
            <a:r>
              <a:rPr lang="tr-TR" sz="2000" dirty="0"/>
              <a:t>.</a:t>
            </a:r>
            <a:endParaRPr lang="en-US" sz="2000" dirty="0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84746" y="2892901"/>
            <a:ext cx="8763000" cy="2549525"/>
            <a:chOff x="96" y="698"/>
            <a:chExt cx="5520" cy="1606"/>
          </a:xfrm>
        </p:grpSpPr>
        <p:pic>
          <p:nvPicPr>
            <p:cNvPr id="9" name="Picture 2" descr="C:\My Documents\Linktools\ch04\fig 04_04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19443"/>
            <a:stretch/>
          </p:blipFill>
          <p:spPr bwMode="auto">
            <a:xfrm>
              <a:off x="192" y="698"/>
              <a:ext cx="5424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3"/>
            <p:cNvSpPr txBox="1">
              <a:spLocks noChangeArrowheads="1"/>
            </p:cNvSpPr>
            <p:nvPr/>
          </p:nvSpPr>
          <p:spPr bwMode="auto">
            <a:xfrm rot="5400000">
              <a:off x="-628" y="1444"/>
              <a:ext cx="1584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800">
                  <a:latin typeface="Times New Roman" pitchFamily="18" charset="0"/>
                </a:rPr>
                <a:t>(c) 2003 Brooks/Cole Publishing / Thomson Learning</a:t>
              </a:r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92696" y="5984413"/>
            <a:ext cx="51383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Clr>
                <a:srgbClr val="C00000"/>
              </a:buClr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Burgers vector</a:t>
            </a:r>
            <a:r>
              <a:rPr lang="tr-TR" b="1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b</a:t>
            </a:r>
            <a:r>
              <a:rPr lang="tr-TR" b="1" i="1" dirty="0" smtClean="0">
                <a:solidFill>
                  <a:schemeClr val="accent6">
                    <a:lumMod val="75000"/>
                  </a:schemeClr>
                </a:solidFill>
                <a:cs typeface="Times New Roman" pitchFamily="18" charset="0"/>
              </a:rPr>
              <a:t>)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is required to close a loop of equal atom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spacing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around the screw dislocation</a:t>
            </a:r>
            <a:r>
              <a:rPr lang="en-US" dirty="0"/>
              <a:t>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61038" y="4365104"/>
            <a:ext cx="1971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dirty="0" smtClean="0"/>
              <a:t>(a)</a:t>
            </a:r>
          </a:p>
          <a:p>
            <a:r>
              <a:rPr lang="tr-TR" dirty="0" smtClean="0"/>
              <a:t>T</a:t>
            </a:r>
            <a:r>
              <a:rPr lang="en-US" dirty="0"/>
              <a:t>he perfect crystal </a:t>
            </a:r>
          </a:p>
        </p:txBody>
      </p:sp>
      <p:sp>
        <p:nvSpPr>
          <p:cNvPr id="13" name="Dikdörtgen 12"/>
          <p:cNvSpPr/>
          <p:nvPr/>
        </p:nvSpPr>
        <p:spPr>
          <a:xfrm>
            <a:off x="2987824" y="2927032"/>
            <a:ext cx="2693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(b) T</a:t>
            </a:r>
            <a:r>
              <a:rPr lang="en-US" dirty="0"/>
              <a:t>he perfect crystal </a:t>
            </a:r>
            <a:r>
              <a:rPr lang="en-US" dirty="0" smtClean="0"/>
              <a:t>is </a:t>
            </a:r>
            <a:r>
              <a:rPr lang="en-US" dirty="0"/>
              <a:t>cut and sheared one atom spacing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6371851" y="5473676"/>
            <a:ext cx="26200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C00000"/>
              </a:buClr>
            </a:pPr>
            <a:r>
              <a:rPr lang="tr-TR" b="1" dirty="0" smtClean="0">
                <a:solidFill>
                  <a:srgbClr val="00B050"/>
                </a:solidFill>
              </a:rPr>
              <a:t>(c)</a:t>
            </a:r>
            <a:r>
              <a:rPr lang="en-US" b="1" dirty="0" smtClean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line along which shearing occurs is a screw dislocation</a:t>
            </a:r>
            <a:r>
              <a:rPr lang="en-US" dirty="0"/>
              <a:t>.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274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32" descr="screw_growth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852075"/>
            <a:ext cx="3191164" cy="2641528"/>
          </a:xfrm>
          <a:prstGeom prst="rect">
            <a:avLst/>
          </a:prstGeom>
          <a:noFill/>
        </p:spPr>
      </p:pic>
      <p:pic>
        <p:nvPicPr>
          <p:cNvPr id="5" name="Picture 1033" descr="screw-dislo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0575" y="4654550"/>
            <a:ext cx="4391025" cy="2051050"/>
          </a:xfrm>
          <a:prstGeom prst="rect">
            <a:avLst/>
          </a:prstGeom>
          <a:noFill/>
        </p:spPr>
      </p:pic>
      <p:pic>
        <p:nvPicPr>
          <p:cNvPr id="6" name="5 Resim" descr="s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1452736"/>
            <a:ext cx="2967105" cy="32004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81000" y="5493603"/>
            <a:ext cx="4267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Burgers vector is </a:t>
            </a:r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</a:t>
            </a:r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screw dislocation</a:t>
            </a:r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9" name="Dikdörtgen 8"/>
          <p:cNvSpPr/>
          <p:nvPr/>
        </p:nvSpPr>
        <p:spPr>
          <a:xfrm>
            <a:off x="755576" y="260648"/>
            <a:ext cx="51294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-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Dislocations 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3000" dirty="0"/>
          </a:p>
        </p:txBody>
      </p:sp>
      <p:sp>
        <p:nvSpPr>
          <p:cNvPr id="10" name="Dikdörtgen 9"/>
          <p:cNvSpPr/>
          <p:nvPr/>
        </p:nvSpPr>
        <p:spPr>
          <a:xfrm>
            <a:off x="126006" y="886654"/>
            <a:ext cx="24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SCREW DISLOCATION</a:t>
            </a:r>
            <a:endParaRPr lang="tr-TR" sz="2000" dirty="0"/>
          </a:p>
        </p:txBody>
      </p:sp>
      <p:sp>
        <p:nvSpPr>
          <p:cNvPr id="2" name="Dikdörtgen 1"/>
          <p:cNvSpPr/>
          <p:nvPr/>
        </p:nvSpPr>
        <p:spPr>
          <a:xfrm>
            <a:off x="2830686" y="825099"/>
            <a:ext cx="5917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may be thought of </a:t>
            </a:r>
            <a:r>
              <a:rPr lang="en-US" dirty="0" smtClean="0"/>
              <a:t>as</a:t>
            </a:r>
            <a:r>
              <a:rPr lang="tr-TR" dirty="0" smtClean="0"/>
              <a:t> </a:t>
            </a:r>
            <a:r>
              <a:rPr lang="en-US" dirty="0" smtClean="0"/>
              <a:t>being </a:t>
            </a:r>
            <a:r>
              <a:rPr lang="en-US" dirty="0"/>
              <a:t>formed by a shear stress that is applied to produce the distortion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381000" y="1844823"/>
            <a:ext cx="375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Sometimes </a:t>
            </a:r>
            <a:r>
              <a:rPr lang="en-US" b="1" dirty="0" smtClean="0"/>
              <a:t>the</a:t>
            </a:r>
            <a:r>
              <a:rPr lang="tr-TR" b="1" dirty="0" smtClean="0"/>
              <a:t> </a:t>
            </a:r>
            <a:r>
              <a:rPr lang="en-US" b="1" dirty="0" smtClean="0"/>
              <a:t>symbol</a:t>
            </a:r>
            <a:r>
              <a:rPr lang="tr-TR" b="1" dirty="0" smtClean="0"/>
              <a:t>        </a:t>
            </a:r>
            <a:r>
              <a:rPr lang="en-US" b="1" dirty="0" smtClean="0"/>
              <a:t> </a:t>
            </a:r>
            <a:r>
              <a:rPr lang="en-US" b="1" dirty="0"/>
              <a:t>is used to designate a screw dislocation</a:t>
            </a:r>
          </a:p>
        </p:txBody>
      </p:sp>
      <p:sp>
        <p:nvSpPr>
          <p:cNvPr id="12" name="Yukarı Bükülü Ok 11"/>
          <p:cNvSpPr/>
          <p:nvPr/>
        </p:nvSpPr>
        <p:spPr>
          <a:xfrm>
            <a:off x="2699792" y="1988840"/>
            <a:ext cx="332881" cy="1440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6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755575" y="116632"/>
            <a:ext cx="52352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2- L</a:t>
            </a:r>
            <a:r>
              <a:rPr lang="en-US" sz="30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inear</a:t>
            </a:r>
            <a:r>
              <a:rPr lang="en-US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 defects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sz="3000" b="1" i="1" u="sng" dirty="0">
                <a:solidFill>
                  <a:schemeClr val="accent3">
                    <a:lumMod val="50000"/>
                  </a:schemeClr>
                </a:solidFill>
              </a:rPr>
              <a:t>Dislocations </a:t>
            </a:r>
            <a:r>
              <a:rPr lang="tr-TR" sz="3000" b="1" i="1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sz="3000" b="1" dirty="0" smtClean="0"/>
              <a:t> </a:t>
            </a:r>
            <a:endParaRPr lang="en-US" sz="3000" dirty="0"/>
          </a:p>
        </p:txBody>
      </p:sp>
      <p:sp>
        <p:nvSpPr>
          <p:cNvPr id="5" name="Dikdörtgen 4"/>
          <p:cNvSpPr/>
          <p:nvPr/>
        </p:nvSpPr>
        <p:spPr>
          <a:xfrm>
            <a:off x="145243" y="886654"/>
            <a:ext cx="2402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DISLOCATION</a:t>
            </a:r>
            <a:endParaRPr lang="tr-TR" sz="2400" dirty="0"/>
          </a:p>
        </p:txBody>
      </p:sp>
      <p:sp>
        <p:nvSpPr>
          <p:cNvPr id="7" name="Dikdörtgen 6"/>
          <p:cNvSpPr/>
          <p:nvPr/>
        </p:nvSpPr>
        <p:spPr>
          <a:xfrm>
            <a:off x="145243" y="1286764"/>
            <a:ext cx="88912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Most dislocations found in crystalline materials are probably neither pure </a:t>
            </a:r>
            <a:r>
              <a:rPr lang="en-US" dirty="0" smtClean="0"/>
              <a:t>edge</a:t>
            </a:r>
            <a:r>
              <a:rPr lang="tr-TR" dirty="0" smtClean="0"/>
              <a:t> </a:t>
            </a:r>
            <a:r>
              <a:rPr lang="en-US" dirty="0" smtClean="0"/>
              <a:t>nor </a:t>
            </a:r>
            <a:r>
              <a:rPr lang="en-US" dirty="0"/>
              <a:t>pure </a:t>
            </a:r>
            <a:r>
              <a:rPr lang="en-US" dirty="0" smtClean="0"/>
              <a:t>screw</a:t>
            </a:r>
            <a:r>
              <a:rPr lang="en-US" dirty="0"/>
              <a:t>, but exhibit components of both types; these are termed </a:t>
            </a:r>
            <a:r>
              <a:rPr lang="en-US" b="1" dirty="0"/>
              <a:t>mixed dislocations.</a:t>
            </a:r>
            <a:endParaRPr lang="tr-TR" dirty="0" smtClean="0"/>
          </a:p>
          <a:p>
            <a:pPr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tr-TR" dirty="0" smtClean="0"/>
              <a:t> A </a:t>
            </a:r>
            <a:r>
              <a:rPr lang="tr-TR" dirty="0"/>
              <a:t>mixed dislocation has both edge and screw components, with a transition region between them.</a:t>
            </a:r>
          </a:p>
          <a:p>
            <a:pPr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tr-TR" dirty="0" smtClean="0"/>
              <a:t> </a:t>
            </a:r>
            <a:r>
              <a:rPr lang="tr-TR" dirty="0"/>
              <a:t>The Burgers vector remains the same for all portions of the mixed </a:t>
            </a:r>
            <a:r>
              <a:rPr lang="tr-TR" dirty="0" smtClean="0"/>
              <a:t>dislocation.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068960"/>
            <a:ext cx="4789321" cy="370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ikdörtgen 8"/>
          <p:cNvSpPr/>
          <p:nvPr/>
        </p:nvSpPr>
        <p:spPr>
          <a:xfrm>
            <a:off x="5318720" y="3789040"/>
            <a:ext cx="3456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Clr>
                <a:srgbClr val="C00000"/>
              </a:buClr>
              <a:buFont typeface="Wingdings" pitchFamily="2" charset="2"/>
              <a:buChar char="§"/>
            </a:pP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screw dislocation at the front face of the crystal gradually changes to an edge dislocation at the side of the crystal.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26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79044" y="548680"/>
            <a:ext cx="2334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Observing dislocations</a:t>
            </a:r>
          </a:p>
        </p:txBody>
      </p:sp>
      <p:sp>
        <p:nvSpPr>
          <p:cNvPr id="5" name="Dikdörtgen 4"/>
          <p:cNvSpPr/>
          <p:nvPr/>
        </p:nvSpPr>
        <p:spPr>
          <a:xfrm>
            <a:off x="5220072" y="1951672"/>
            <a:ext cx="360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transmission </a:t>
            </a:r>
            <a:r>
              <a:rPr lang="en-US" dirty="0" smtClean="0"/>
              <a:t>electron</a:t>
            </a:r>
            <a:r>
              <a:rPr lang="tr-TR" dirty="0" smtClean="0"/>
              <a:t> </a:t>
            </a:r>
            <a:r>
              <a:rPr lang="en-US" dirty="0" smtClean="0"/>
              <a:t>micrograph </a:t>
            </a:r>
            <a:r>
              <a:rPr lang="en-US" dirty="0"/>
              <a:t>of a </a:t>
            </a:r>
            <a:r>
              <a:rPr lang="en-US" b="1" dirty="0"/>
              <a:t>titanium alloy </a:t>
            </a:r>
            <a:r>
              <a:rPr lang="en-US" dirty="0"/>
              <a:t>in </a:t>
            </a:r>
            <a:r>
              <a:rPr lang="en-US" dirty="0" smtClean="0"/>
              <a:t>which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dark lines are dislocations. </a:t>
            </a:r>
            <a:r>
              <a:rPr lang="en-US" dirty="0" smtClean="0"/>
              <a:t>51,450</a:t>
            </a:r>
            <a:r>
              <a:rPr lang="tr-TR" dirty="0" smtClean="0"/>
              <a:t>x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(Courtesy of M. R. </a:t>
            </a:r>
            <a:r>
              <a:rPr lang="en-US" dirty="0" err="1"/>
              <a:t>Plichta</a:t>
            </a:r>
            <a:r>
              <a:rPr lang="en-US" dirty="0"/>
              <a:t>, Michigan</a:t>
            </a:r>
          </a:p>
          <a:p>
            <a:r>
              <a:rPr lang="en-US" dirty="0"/>
              <a:t>Technological University</a:t>
            </a:r>
            <a:r>
              <a:rPr lang="en-US" dirty="0" smtClean="0"/>
              <a:t>.)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In most of the crystalline materials,</a:t>
            </a:r>
          </a:p>
          <a:p>
            <a:r>
              <a:rPr lang="tr-TR" dirty="0" smtClean="0"/>
              <a:t>dislocations arise from the thermal strains during solidification, rapid cooling or plastic deformation.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48" y="1087760"/>
            <a:ext cx="4320480" cy="541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62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475656" y="332655"/>
            <a:ext cx="60680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Why do we care about defects?</a:t>
            </a:r>
          </a:p>
        </p:txBody>
      </p:sp>
      <p:sp>
        <p:nvSpPr>
          <p:cNvPr id="5" name="Dikdörtgen 4"/>
          <p:cNvSpPr/>
          <p:nvPr/>
        </p:nvSpPr>
        <p:spPr>
          <a:xfrm>
            <a:off x="323528" y="978986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Many properties may be altered by defects/impurities.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467544" y="1369392"/>
            <a:ext cx="53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e.g.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560050" y="1844824"/>
            <a:ext cx="8087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Mechanical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properties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Metal alloys for improving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strength</a:t>
            </a:r>
            <a:r>
              <a:rPr lang="tr-TR" dirty="0" smtClean="0">
                <a:solidFill>
                  <a:schemeClr val="accent1">
                    <a:lumMod val="50000"/>
                  </a:schemeClr>
                </a:solidFill>
              </a:rPr>
              <a:t> and hardness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tr-TR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tr-T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dirty="0" smtClean="0">
                <a:solidFill>
                  <a:schemeClr val="accent1">
                    <a:lumMod val="50000"/>
                  </a:schemeClr>
                </a:solidFill>
              </a:rPr>
              <a:t>     for example: Brass (70% Cu+30% Zn) has higher strength&amp;hardness than pure Cu.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612660" y="2505670"/>
            <a:ext cx="76317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2) Electrical properties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• Defects and impurities can reduce metal conductivity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tr-TR" dirty="0" smtClean="0">
                <a:solidFill>
                  <a:schemeClr val="accent2">
                    <a:lumMod val="50000"/>
                  </a:schemeClr>
                </a:solidFill>
              </a:rPr>
              <a:t> (ex: integrated circuits)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• Doping in semiconductors to control of conductivity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r>
              <a:rPr lang="tr-TR" dirty="0" smtClean="0">
                <a:solidFill>
                  <a:schemeClr val="accent2">
                    <a:lumMod val="50000"/>
                  </a:schemeClr>
                </a:solidFill>
              </a:rPr>
              <a:t> (ex: Si)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612660" y="3501008"/>
            <a:ext cx="8034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3) Optical properties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tr-TR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Wavelengths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light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being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absorbed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and/or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emitted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by materials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can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be altered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with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imperfections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463558" y="4653136"/>
            <a:ext cx="281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and many more examples….</a:t>
            </a:r>
          </a:p>
        </p:txBody>
      </p:sp>
      <p:pic>
        <p:nvPicPr>
          <p:cNvPr id="1026" name="Picture 2" descr="http://www.ltpmn.agh.edu.pl/conductivity-app/DATA/img/Cuoverview/img6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50" y="3726135"/>
            <a:ext cx="43434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ikdörtgen 10"/>
          <p:cNvSpPr/>
          <p:nvPr/>
        </p:nvSpPr>
        <p:spPr>
          <a:xfrm>
            <a:off x="4629950" y="594191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Decrease in electrical conductivity of </a:t>
            </a:r>
            <a:r>
              <a:rPr lang="en-US" dirty="0" smtClean="0"/>
              <a:t>copper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function of impurity </a:t>
            </a:r>
            <a:r>
              <a:rPr lang="en-US" dirty="0" smtClean="0"/>
              <a:t>content</a:t>
            </a:r>
            <a:endParaRPr lang="tr-TR" dirty="0" smtClean="0"/>
          </a:p>
          <a:p>
            <a:r>
              <a:rPr lang="en-US" sz="1200" dirty="0"/>
              <a:t>http://www.ltpmn.agh.edu.pl/conductivity-app/DATA/cuoverview.html </a:t>
            </a:r>
          </a:p>
        </p:txBody>
      </p:sp>
    </p:spTree>
    <p:extLst>
      <p:ext uri="{BB962C8B-B14F-4D97-AF65-F5344CB8AC3E}">
        <p14:creationId xmlns:p14="http://schemas.microsoft.com/office/powerpoint/2010/main" val="406546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332656"/>
            <a:ext cx="5652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3- </a:t>
            </a:r>
            <a:r>
              <a:rPr lang="tr-TR" sz="3200" b="1" i="1" u="sng" dirty="0" smtClean="0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sz="32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lanar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or </a:t>
            </a:r>
            <a:r>
              <a:rPr lang="tr-TR" sz="3200" b="1" i="1" u="sng" dirty="0" err="1" smtClean="0">
                <a:solidFill>
                  <a:schemeClr val="accent3">
                    <a:lumMod val="50000"/>
                  </a:schemeClr>
                </a:solidFill>
              </a:rPr>
              <a:t>Interfacial</a:t>
            </a:r>
            <a:r>
              <a:rPr lang="tr-TR" sz="3200" b="1" i="1" u="sng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u="sng" dirty="0" smtClean="0">
                <a:solidFill>
                  <a:schemeClr val="accent3">
                    <a:lumMod val="50000"/>
                  </a:schemeClr>
                </a:solidFill>
              </a:rPr>
              <a:t>defects</a:t>
            </a:r>
            <a:r>
              <a:rPr lang="tr-TR" sz="3200" b="1" i="1" u="sng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endParaRPr lang="en-US" sz="3200" dirty="0"/>
          </a:p>
        </p:txBody>
      </p:sp>
      <p:sp>
        <p:nvSpPr>
          <p:cNvPr id="5" name="Dikdörtgen 4"/>
          <p:cNvSpPr/>
          <p:nvPr/>
        </p:nvSpPr>
        <p:spPr>
          <a:xfrm>
            <a:off x="611560" y="1268760"/>
            <a:ext cx="7200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Primary defect types</a:t>
            </a:r>
            <a:r>
              <a:rPr lang="en-US" sz="2000" b="1" dirty="0" smtClean="0"/>
              <a:t>:</a:t>
            </a:r>
            <a:endParaRPr lang="tr-TR" sz="2000" b="1" dirty="0" smtClean="0"/>
          </a:p>
          <a:p>
            <a:endParaRPr lang="en-US" sz="2000" b="1" dirty="0"/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Surfaces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&amp; Interfaces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• Places where reactions occur and materials mix</a:t>
            </a:r>
          </a:p>
          <a:p>
            <a:endParaRPr lang="tr-TR" sz="2000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Grain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Boundaries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• Lattices (and so bonds) do not match up</a:t>
            </a:r>
          </a:p>
          <a:p>
            <a:endParaRPr lang="tr-TR" sz="2000" b="1" dirty="0" smtClean="0"/>
          </a:p>
          <a:p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Twins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•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Planes shear to change material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shape</a:t>
            </a:r>
            <a:endParaRPr lang="tr-TR" sz="2000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Stacking Faults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• Errors in stacking (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eg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: ABCABCABACBACBABCABC)</a:t>
            </a:r>
          </a:p>
        </p:txBody>
      </p:sp>
    </p:spTree>
    <p:extLst>
      <p:ext uri="{BB962C8B-B14F-4D97-AF65-F5344CB8AC3E}">
        <p14:creationId xmlns:p14="http://schemas.microsoft.com/office/powerpoint/2010/main" val="3371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332656"/>
            <a:ext cx="57308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3- P</a:t>
            </a:r>
            <a:r>
              <a:rPr lang="en-US" sz="3200" b="1" i="1" u="sng" dirty="0" err="1">
                <a:solidFill>
                  <a:schemeClr val="accent3">
                    <a:lumMod val="50000"/>
                  </a:schemeClr>
                </a:solidFill>
              </a:rPr>
              <a:t>lanar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 or </a:t>
            </a:r>
            <a:r>
              <a:rPr lang="tr-TR" sz="3200" b="1" i="1" u="sng" dirty="0" err="1">
                <a:solidFill>
                  <a:schemeClr val="accent3">
                    <a:lumMod val="50000"/>
                  </a:schemeClr>
                </a:solidFill>
              </a:rPr>
              <a:t>Interfacial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defects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endParaRPr lang="en-US" sz="3200" dirty="0"/>
          </a:p>
        </p:txBody>
      </p:sp>
      <p:sp>
        <p:nvSpPr>
          <p:cNvPr id="5" name="Dikdörtgen 4"/>
          <p:cNvSpPr/>
          <p:nvPr/>
        </p:nvSpPr>
        <p:spPr>
          <a:xfrm>
            <a:off x="179512" y="966991"/>
            <a:ext cx="72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External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surface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tr-TR" sz="2000" b="1" dirty="0" smtClean="0"/>
          </a:p>
        </p:txBody>
      </p:sp>
      <p:sp>
        <p:nvSpPr>
          <p:cNvPr id="2" name="Dikdörtgen 1"/>
          <p:cNvSpPr/>
          <p:nvPr/>
        </p:nvSpPr>
        <p:spPr>
          <a:xfrm>
            <a:off x="323528" y="1484784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One of the most obvious boundaries is the external surface</a:t>
            </a:r>
          </a:p>
        </p:txBody>
      </p:sp>
      <p:sp>
        <p:nvSpPr>
          <p:cNvPr id="3" name="Dikdörtgen 2"/>
          <p:cNvSpPr/>
          <p:nvPr/>
        </p:nvSpPr>
        <p:spPr>
          <a:xfrm>
            <a:off x="339428" y="1854116"/>
            <a:ext cx="7832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dirty="0" smtClean="0"/>
              <a:t>S</a:t>
            </a:r>
            <a:r>
              <a:rPr lang="en-US" dirty="0" err="1" smtClean="0"/>
              <a:t>urface</a:t>
            </a:r>
            <a:r>
              <a:rPr lang="en-US" dirty="0" smtClean="0"/>
              <a:t> </a:t>
            </a:r>
            <a:r>
              <a:rPr lang="en-US" dirty="0"/>
              <a:t>atoms are in higher energy states than </a:t>
            </a:r>
            <a:r>
              <a:rPr lang="en-US" dirty="0" smtClean="0"/>
              <a:t>internal</a:t>
            </a:r>
            <a:r>
              <a:rPr lang="tr-TR" dirty="0" smtClean="0"/>
              <a:t> </a:t>
            </a:r>
            <a:r>
              <a:rPr lang="en-US" dirty="0" smtClean="0"/>
              <a:t>atoms</a:t>
            </a:r>
            <a:r>
              <a:rPr lang="en-US" dirty="0"/>
              <a:t>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467544" y="2223448"/>
            <a:ext cx="73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Why?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92779"/>
            <a:ext cx="53530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5704396" y="3163802"/>
            <a:ext cx="3351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bonds of these surface atoms that are not satisfied give rise to a </a:t>
            </a:r>
            <a:r>
              <a:rPr lang="en-US" dirty="0" smtClean="0"/>
              <a:t>surface</a:t>
            </a:r>
            <a:r>
              <a:rPr lang="tr-TR" dirty="0" smtClean="0"/>
              <a:t> </a:t>
            </a:r>
            <a:r>
              <a:rPr lang="en-US" dirty="0" smtClean="0"/>
              <a:t>energy</a:t>
            </a:r>
            <a:r>
              <a:rPr lang="en-US" dirty="0"/>
              <a:t>, expressed in units of energy per unit area (J/m</a:t>
            </a:r>
            <a:r>
              <a:rPr lang="en-US" baseline="30000" dirty="0"/>
              <a:t>2</a:t>
            </a:r>
            <a:r>
              <a:rPr lang="en-US" dirty="0"/>
              <a:t> or erg/cm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179512" y="5602014"/>
            <a:ext cx="5904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</a:t>
            </a:r>
            <a:r>
              <a:rPr lang="en-US" dirty="0" smtClean="0"/>
              <a:t>reduce</a:t>
            </a:r>
            <a:r>
              <a:rPr lang="tr-TR" dirty="0" smtClean="0"/>
              <a:t> </a:t>
            </a:r>
            <a:r>
              <a:rPr lang="en-US" dirty="0" smtClean="0"/>
              <a:t>this </a:t>
            </a:r>
            <a:r>
              <a:rPr lang="en-US" dirty="0"/>
              <a:t>energy, materials tend to </a:t>
            </a:r>
            <a:r>
              <a:rPr lang="en-US" dirty="0" smtClean="0"/>
              <a:t>minimize</a:t>
            </a:r>
            <a:r>
              <a:rPr lang="tr-TR" dirty="0" smtClean="0"/>
              <a:t> t</a:t>
            </a:r>
            <a:r>
              <a:rPr lang="en-US" dirty="0" smtClean="0"/>
              <a:t>he </a:t>
            </a:r>
            <a:r>
              <a:rPr lang="en-US" dirty="0"/>
              <a:t>total surface </a:t>
            </a:r>
            <a:r>
              <a:rPr lang="en-US" dirty="0" smtClean="0"/>
              <a:t>area</a:t>
            </a:r>
            <a:r>
              <a:rPr lang="tr-TR" dirty="0" smtClean="0"/>
              <a:t>; not for rigid solids but for liquids.</a:t>
            </a:r>
          </a:p>
          <a:p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r>
              <a:rPr lang="tr-TR" dirty="0" smtClean="0"/>
              <a:t>: </a:t>
            </a:r>
            <a:r>
              <a:rPr lang="en-US" dirty="0"/>
              <a:t>the droplets </a:t>
            </a:r>
            <a:r>
              <a:rPr lang="en-US" dirty="0" smtClean="0"/>
              <a:t>become</a:t>
            </a:r>
            <a:r>
              <a:rPr lang="tr-TR" dirty="0" smtClean="0"/>
              <a:t> </a:t>
            </a:r>
            <a:r>
              <a:rPr lang="en-US" dirty="0" smtClean="0"/>
              <a:t>spherical</a:t>
            </a:r>
            <a:endParaRPr lang="en-US" dirty="0"/>
          </a:p>
        </p:txBody>
      </p:sp>
      <p:pic>
        <p:nvPicPr>
          <p:cNvPr id="1028" name="Picture 4" descr="https://encrypted-tbn3.gstatic.com/images?q=tbn:ANd9GcTOx5OuwhKidSixR48WB7iLHQ39xF70Zl9BGTNJnZIzcsYOjdlir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2292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0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179512" y="966991"/>
            <a:ext cx="72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Grain Boundaries</a:t>
            </a:r>
            <a:endParaRPr lang="tr-TR" sz="2000" b="1" dirty="0" smtClean="0"/>
          </a:p>
        </p:txBody>
      </p:sp>
      <p:sp>
        <p:nvSpPr>
          <p:cNvPr id="9" name="Dikdörtgen 8"/>
          <p:cNvSpPr/>
          <p:nvPr/>
        </p:nvSpPr>
        <p:spPr>
          <a:xfrm>
            <a:off x="323528" y="1403137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G</a:t>
            </a:r>
            <a:r>
              <a:rPr lang="en-US" dirty="0" smtClean="0"/>
              <a:t>rain boundary</a:t>
            </a:r>
            <a:r>
              <a:rPr lang="tr-TR" dirty="0" smtClean="0"/>
              <a:t>: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boundary </a:t>
            </a:r>
            <a:r>
              <a:rPr lang="en-US" dirty="0"/>
              <a:t>separating two small grains or crystals having different </a:t>
            </a:r>
            <a:r>
              <a:rPr lang="en-US" dirty="0" smtClean="0"/>
              <a:t>crystallographic</a:t>
            </a:r>
            <a:r>
              <a:rPr lang="tr-TR" dirty="0" smtClean="0"/>
              <a:t> </a:t>
            </a:r>
            <a:r>
              <a:rPr lang="en-US" dirty="0" smtClean="0"/>
              <a:t>orientations </a:t>
            </a:r>
            <a:r>
              <a:rPr lang="en-US" dirty="0"/>
              <a:t>in polycrystalline </a:t>
            </a:r>
            <a:r>
              <a:rPr lang="en-US" dirty="0" smtClean="0"/>
              <a:t>materials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77561"/>
            <a:ext cx="6886187" cy="292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04800" y="5469031"/>
            <a:ext cx="8458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tr-TR" dirty="0" smtClean="0"/>
              <a:t>(a</a:t>
            </a:r>
            <a:r>
              <a:rPr lang="en-US" dirty="0" smtClean="0"/>
              <a:t>) </a:t>
            </a:r>
            <a:r>
              <a:rPr lang="en-US" dirty="0"/>
              <a:t>The atoms near the boundaries of the three grains do not have an equilibrium spacing or arrangement. (b) Grains and grain boundaries in a stainless steel sample. (</a:t>
            </a:r>
            <a:r>
              <a:rPr lang="en-US" i="1" dirty="0"/>
              <a:t>Courtesy Dr. A. </a:t>
            </a:r>
            <a:r>
              <a:rPr lang="en-US" i="1" dirty="0" err="1"/>
              <a:t>Deardo</a:t>
            </a:r>
            <a:r>
              <a:rPr lang="en-US" dirty="0"/>
              <a:t>.)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9" y="1201052"/>
            <a:ext cx="7755978" cy="558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ikdörtgen 9"/>
          <p:cNvSpPr/>
          <p:nvPr/>
        </p:nvSpPr>
        <p:spPr>
          <a:xfrm>
            <a:off x="323528" y="332656"/>
            <a:ext cx="57308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3- P</a:t>
            </a:r>
            <a:r>
              <a:rPr lang="en-US" sz="3200" b="1" i="1" u="sng" dirty="0" err="1">
                <a:solidFill>
                  <a:schemeClr val="accent3">
                    <a:lumMod val="50000"/>
                  </a:schemeClr>
                </a:solidFill>
              </a:rPr>
              <a:t>lanar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 or </a:t>
            </a:r>
            <a:r>
              <a:rPr lang="tr-TR" sz="3200" b="1" i="1" u="sng" dirty="0" err="1">
                <a:solidFill>
                  <a:schemeClr val="accent3">
                    <a:lumMod val="50000"/>
                  </a:schemeClr>
                </a:solidFill>
              </a:rPr>
              <a:t>Interfacial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defects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5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539552" y="980728"/>
            <a:ext cx="792088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EFFECTS OF GRA</a:t>
            </a:r>
            <a:r>
              <a:rPr lang="tr-TR" sz="2400" b="1" dirty="0" smtClean="0">
                <a:solidFill>
                  <a:srgbClr val="FF0000"/>
                </a:solidFill>
              </a:rPr>
              <a:t>I</a:t>
            </a:r>
            <a:r>
              <a:rPr lang="en-US" sz="2400" b="1" dirty="0" smtClean="0">
                <a:solidFill>
                  <a:srgbClr val="FF0000"/>
                </a:solidFill>
              </a:rPr>
              <a:t>N BOUNDAR</a:t>
            </a:r>
            <a:r>
              <a:rPr lang="tr-TR" sz="2400" b="1" dirty="0" smtClean="0">
                <a:solidFill>
                  <a:srgbClr val="FF0000"/>
                </a:solidFill>
              </a:rPr>
              <a:t>I</a:t>
            </a:r>
            <a:r>
              <a:rPr lang="en-US" sz="2400" b="1" dirty="0" smtClean="0">
                <a:solidFill>
                  <a:srgbClr val="FF0000"/>
                </a:solidFill>
              </a:rPr>
              <a:t>ES</a:t>
            </a:r>
          </a:p>
          <a:p>
            <a:endParaRPr lang="tr-TR" b="1" dirty="0" smtClean="0"/>
          </a:p>
          <a:p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Changes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mechanical properties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• Boundaries are good places for fracture to occur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• Boundaries interrupt the movement of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dislocations</a:t>
            </a:r>
            <a:endParaRPr lang="tr-TR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Changes in electrical properties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• Good places to scatter electrons or inhibit their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movement</a:t>
            </a:r>
            <a:endParaRPr lang="tr-TR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Sites for atom diffusion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• Diffusing atoms move more easily in the boundaries</a:t>
            </a:r>
          </a:p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•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Some atoms like to sit in the boundaries (weakens them)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• Materials can “creep” which means even metals at high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temperatures can flow like liquids by diffusion, often through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grain boundaries.</a:t>
            </a:r>
          </a:p>
        </p:txBody>
      </p:sp>
    </p:spTree>
    <p:extLst>
      <p:ext uri="{BB962C8B-B14F-4D97-AF65-F5344CB8AC3E}">
        <p14:creationId xmlns:p14="http://schemas.microsoft.com/office/powerpoint/2010/main" val="27610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179512" y="966991"/>
            <a:ext cx="72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Twin Boundaries</a:t>
            </a:r>
            <a:endParaRPr lang="tr-TR" sz="2000" b="1" dirty="0" smtClean="0"/>
          </a:p>
        </p:txBody>
      </p:sp>
      <p:sp>
        <p:nvSpPr>
          <p:cNvPr id="8" name="Dikdörtgen 7"/>
          <p:cNvSpPr/>
          <p:nvPr/>
        </p:nvSpPr>
        <p:spPr>
          <a:xfrm>
            <a:off x="323528" y="1556792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- Special </a:t>
            </a:r>
            <a:r>
              <a:rPr lang="en-US" dirty="0" err="1"/>
              <a:t>misorientation</a:t>
            </a:r>
            <a:r>
              <a:rPr lang="en-US" dirty="0"/>
              <a:t> where atoms on one side of the boundary is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mirror </a:t>
            </a:r>
            <a:r>
              <a:rPr lang="en-US" dirty="0"/>
              <a:t>image of the atoms on the other side.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1" y="2348880"/>
            <a:ext cx="401894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ikdörtgen 8"/>
          <p:cNvSpPr/>
          <p:nvPr/>
        </p:nvSpPr>
        <p:spPr>
          <a:xfrm>
            <a:off x="4877988" y="2492896"/>
            <a:ext cx="4104456" cy="2585323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The region </a:t>
            </a:r>
            <a:r>
              <a:rPr lang="en-US" dirty="0" smtClean="0"/>
              <a:t>of</a:t>
            </a:r>
            <a:r>
              <a:rPr lang="tr-TR" dirty="0" smtClean="0"/>
              <a:t> </a:t>
            </a:r>
            <a:r>
              <a:rPr lang="en-US" dirty="0" smtClean="0"/>
              <a:t>material </a:t>
            </a:r>
            <a:r>
              <a:rPr lang="en-US" dirty="0"/>
              <a:t>between these boundaries is appropriately termed a </a:t>
            </a:r>
            <a:r>
              <a:rPr lang="en-US" i="1" dirty="0"/>
              <a:t>twin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Twins </a:t>
            </a:r>
            <a:r>
              <a:rPr lang="en-US" dirty="0"/>
              <a:t>result </a:t>
            </a:r>
            <a:r>
              <a:rPr lang="en-US" dirty="0" smtClean="0"/>
              <a:t>from</a:t>
            </a:r>
            <a:r>
              <a:rPr lang="tr-TR" dirty="0" smtClean="0"/>
              <a:t> </a:t>
            </a:r>
            <a:r>
              <a:rPr lang="en-US" dirty="0" smtClean="0"/>
              <a:t>atomic </a:t>
            </a:r>
            <a:r>
              <a:rPr lang="en-US" dirty="0"/>
              <a:t>displacements that are produced from applied </a:t>
            </a:r>
            <a:r>
              <a:rPr lang="tr-TR" dirty="0" smtClean="0"/>
              <a:t>m</a:t>
            </a:r>
            <a:r>
              <a:rPr lang="en-US" dirty="0" err="1" smtClean="0"/>
              <a:t>echanical</a:t>
            </a:r>
            <a:r>
              <a:rPr lang="en-US" dirty="0" smtClean="0"/>
              <a:t> </a:t>
            </a:r>
            <a:r>
              <a:rPr lang="en-US" dirty="0"/>
              <a:t>shear forces (</a:t>
            </a:r>
            <a:r>
              <a:rPr lang="en-US" dirty="0" smtClean="0"/>
              <a:t>mechanical</a:t>
            </a:r>
            <a:r>
              <a:rPr lang="tr-TR" dirty="0" smtClean="0"/>
              <a:t> </a:t>
            </a:r>
            <a:r>
              <a:rPr lang="en-US" dirty="0" smtClean="0"/>
              <a:t>twins</a:t>
            </a:r>
            <a:r>
              <a:rPr lang="en-US" dirty="0"/>
              <a:t>), and also during annealing heat treatments following </a:t>
            </a:r>
            <a:r>
              <a:rPr lang="en-US" dirty="0" smtClean="0"/>
              <a:t>deformation</a:t>
            </a:r>
            <a:r>
              <a:rPr lang="tr-TR" dirty="0" smtClean="0"/>
              <a:t> </a:t>
            </a:r>
            <a:r>
              <a:rPr lang="en-US" dirty="0" smtClean="0"/>
              <a:t>(annealing </a:t>
            </a:r>
            <a:r>
              <a:rPr lang="en-US" dirty="0"/>
              <a:t>twins)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365344" y="4797152"/>
            <a:ext cx="377460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Schematic </a:t>
            </a:r>
            <a:r>
              <a:rPr lang="en-US" sz="1500" dirty="0" smtClean="0"/>
              <a:t>diagram</a:t>
            </a:r>
            <a:r>
              <a:rPr lang="tr-TR" sz="1500" dirty="0" smtClean="0"/>
              <a:t> </a:t>
            </a:r>
            <a:r>
              <a:rPr lang="en-US" sz="1500" dirty="0" smtClean="0"/>
              <a:t>showing </a:t>
            </a:r>
            <a:r>
              <a:rPr lang="en-US" sz="1500" dirty="0"/>
              <a:t>a twin plane or </a:t>
            </a:r>
            <a:r>
              <a:rPr lang="en-US" sz="1500" dirty="0" smtClean="0"/>
              <a:t>boundary</a:t>
            </a:r>
            <a:r>
              <a:rPr lang="tr-TR" sz="1500" dirty="0" smtClean="0"/>
              <a:t> </a:t>
            </a:r>
            <a:r>
              <a:rPr lang="en-US" sz="1500" dirty="0" smtClean="0"/>
              <a:t>and </a:t>
            </a:r>
            <a:r>
              <a:rPr lang="en-US" sz="1500" dirty="0"/>
              <a:t>the adjacent atom positions</a:t>
            </a:r>
          </a:p>
          <a:p>
            <a:r>
              <a:rPr lang="en-US" sz="1500" dirty="0"/>
              <a:t>(colored circles).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23528" y="5996781"/>
            <a:ext cx="6487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Mechanical twins: </a:t>
            </a:r>
            <a:r>
              <a:rPr lang="en-US" dirty="0"/>
              <a:t>produced by shear force (in BCC and HCP).</a:t>
            </a:r>
          </a:p>
          <a:p>
            <a:r>
              <a:rPr lang="en-US" b="1" dirty="0"/>
              <a:t>Annealing twins: </a:t>
            </a:r>
            <a:r>
              <a:rPr lang="en-US" dirty="0"/>
              <a:t>produced by heat treatment (in FCC).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18" y="2564904"/>
            <a:ext cx="3371850" cy="355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20400" y="1667842"/>
            <a:ext cx="4464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Annealing twins may be </a:t>
            </a:r>
            <a:r>
              <a:rPr lang="en-US" dirty="0" smtClean="0"/>
              <a:t>observed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photomicrograph of the polycrystalline brass </a:t>
            </a:r>
            <a:r>
              <a:rPr lang="en-US" dirty="0" smtClean="0"/>
              <a:t>specimen</a:t>
            </a:r>
            <a:r>
              <a:rPr lang="tr-TR" dirty="0" smtClean="0"/>
              <a:t>. </a:t>
            </a:r>
            <a:r>
              <a:rPr lang="en-US" dirty="0" smtClean="0"/>
              <a:t>60</a:t>
            </a:r>
            <a:r>
              <a:rPr lang="tr-TR" dirty="0" smtClean="0"/>
              <a:t>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Dikdörtgen 10"/>
          <p:cNvSpPr/>
          <p:nvPr/>
        </p:nvSpPr>
        <p:spPr>
          <a:xfrm>
            <a:off x="323528" y="332656"/>
            <a:ext cx="57308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3- P</a:t>
            </a:r>
            <a:r>
              <a:rPr lang="en-US" sz="3200" b="1" i="1" u="sng" dirty="0" err="1">
                <a:solidFill>
                  <a:schemeClr val="accent3">
                    <a:lumMod val="50000"/>
                  </a:schemeClr>
                </a:solidFill>
              </a:rPr>
              <a:t>lanar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 or </a:t>
            </a:r>
            <a:r>
              <a:rPr lang="tr-TR" sz="3200" b="1" i="1" u="sng" dirty="0" err="1">
                <a:solidFill>
                  <a:schemeClr val="accent3">
                    <a:lumMod val="50000"/>
                  </a:schemeClr>
                </a:solidFill>
              </a:rPr>
              <a:t>Interfacial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defects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714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5"/>
          <p:cNvSpPr/>
          <p:nvPr/>
        </p:nvSpPr>
        <p:spPr>
          <a:xfrm>
            <a:off x="179512" y="966991"/>
            <a:ext cx="72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000" b="1" dirty="0" err="1" smtClean="0"/>
              <a:t>Stacking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faults</a:t>
            </a:r>
            <a:endParaRPr lang="tr-TR" sz="2000" b="1" dirty="0" smtClean="0"/>
          </a:p>
        </p:txBody>
      </p:sp>
      <p:sp>
        <p:nvSpPr>
          <p:cNvPr id="6" name="5 Dikdörtgen"/>
          <p:cNvSpPr/>
          <p:nvPr/>
        </p:nvSpPr>
        <p:spPr>
          <a:xfrm>
            <a:off x="323528" y="141277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Any time the stacking sequence of atoms makes a</a:t>
            </a:r>
            <a:r>
              <a:rPr lang="tr-TR" dirty="0" smtClean="0"/>
              <a:t> </a:t>
            </a:r>
            <a:r>
              <a:rPr lang="en-US" dirty="0" smtClean="0"/>
              <a:t>difference an error in stacking of atoms can change the</a:t>
            </a:r>
            <a:r>
              <a:rPr lang="tr-TR" dirty="0" smtClean="0"/>
              <a:t> </a:t>
            </a:r>
            <a:r>
              <a:rPr lang="tr-TR" dirty="0" err="1" smtClean="0"/>
              <a:t>properties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material</a:t>
            </a:r>
            <a:endParaRPr lang="tr-T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 t="7579"/>
          <a:stretch>
            <a:fillRect/>
          </a:stretch>
        </p:blipFill>
        <p:spPr bwMode="auto">
          <a:xfrm>
            <a:off x="611560" y="2636912"/>
            <a:ext cx="7962900" cy="351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ikdörtgen 6"/>
          <p:cNvSpPr/>
          <p:nvPr/>
        </p:nvSpPr>
        <p:spPr>
          <a:xfrm>
            <a:off x="323528" y="332656"/>
            <a:ext cx="57308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3- P</a:t>
            </a:r>
            <a:r>
              <a:rPr lang="en-US" sz="3200" b="1" i="1" u="sng" dirty="0" err="1">
                <a:solidFill>
                  <a:schemeClr val="accent3">
                    <a:lumMod val="50000"/>
                  </a:schemeClr>
                </a:solidFill>
              </a:rPr>
              <a:t>lanar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 or </a:t>
            </a:r>
            <a:r>
              <a:rPr lang="tr-TR" sz="3200" b="1" i="1" u="sng" dirty="0" err="1">
                <a:solidFill>
                  <a:schemeClr val="accent3">
                    <a:lumMod val="50000"/>
                  </a:schemeClr>
                </a:solidFill>
              </a:rPr>
              <a:t>Interfacial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u="sng" dirty="0">
                <a:solidFill>
                  <a:schemeClr val="accent3">
                    <a:lumMod val="50000"/>
                  </a:schemeClr>
                </a:solidFill>
              </a:rPr>
              <a:t>defects</a:t>
            </a:r>
            <a:r>
              <a:rPr lang="tr-TR" sz="3200" b="1" i="1" u="sng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100392" y="6453336"/>
            <a:ext cx="4740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8" name="TextBox 7"/>
          <p:cNvSpPr txBox="1"/>
          <p:nvPr/>
        </p:nvSpPr>
        <p:spPr>
          <a:xfrm>
            <a:off x="7994858" y="5964689"/>
            <a:ext cx="47406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476672"/>
            <a:ext cx="4905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Materials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</a:rPr>
              <a:t>Embrittlement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79512" y="1844824"/>
            <a:ext cx="31683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Oops...</a:t>
            </a:r>
          </a:p>
          <a:p>
            <a:r>
              <a:rPr lang="en-US" sz="2000" dirty="0" smtClean="0"/>
              <a:t>A</a:t>
            </a:r>
            <a:r>
              <a:rPr lang="tr-TR" sz="2000" dirty="0" smtClean="0"/>
              <a:t> </a:t>
            </a:r>
            <a:r>
              <a:rPr lang="en-US" sz="2000" dirty="0" smtClean="0"/>
              <a:t>World-</a:t>
            </a:r>
            <a:r>
              <a:rPr lang="tr-TR" sz="2000" dirty="0" smtClean="0"/>
              <a:t>W</a:t>
            </a:r>
            <a:r>
              <a:rPr lang="en-US" sz="2000" dirty="0" err="1" smtClean="0"/>
              <a:t>ar</a:t>
            </a:r>
            <a:r>
              <a:rPr lang="en-US" sz="2000" dirty="0" smtClean="0"/>
              <a:t> </a:t>
            </a:r>
            <a:r>
              <a:rPr lang="en-US" sz="2000" dirty="0"/>
              <a:t>II liberty ship </a:t>
            </a:r>
            <a:r>
              <a:rPr lang="en-US" sz="2000" dirty="0" smtClean="0"/>
              <a:t>which</a:t>
            </a:r>
            <a:r>
              <a:rPr lang="tr-TR" sz="2000" dirty="0" smtClean="0"/>
              <a:t> </a:t>
            </a:r>
            <a:r>
              <a:rPr lang="en-US" sz="2000" dirty="0" smtClean="0"/>
              <a:t>broke </a:t>
            </a:r>
            <a:r>
              <a:rPr lang="en-US" sz="2000" dirty="0"/>
              <a:t>in half due to poor </a:t>
            </a:r>
            <a:r>
              <a:rPr lang="en-US" sz="2000" dirty="0" smtClean="0"/>
              <a:t>welds.</a:t>
            </a:r>
            <a:r>
              <a:rPr lang="tr-TR" sz="2000" dirty="0" smtClean="0"/>
              <a:t> 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major problem was 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</a:rPr>
              <a:t>sulfur</a:t>
            </a:r>
            <a:r>
              <a:rPr lang="tr-TR" sz="2000" b="1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</a:rPr>
              <a:t>impurities </a:t>
            </a:r>
            <a:r>
              <a:rPr lang="en-US" sz="2000" dirty="0"/>
              <a:t>in the iron of the </a:t>
            </a:r>
            <a:r>
              <a:rPr lang="en-US" sz="2000" dirty="0" smtClean="0"/>
              <a:t>weld</a:t>
            </a:r>
            <a:r>
              <a:rPr lang="tr-TR" sz="2000" dirty="0" smtClean="0"/>
              <a:t> </a:t>
            </a:r>
            <a:r>
              <a:rPr lang="en-US" sz="2000" dirty="0" smtClean="0"/>
              <a:t>which </a:t>
            </a:r>
            <a:r>
              <a:rPr lang="en-US" sz="2000" dirty="0"/>
              <a:t>caused 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</a:rPr>
              <a:t>weak 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</a:rPr>
              <a:t>grain</a:t>
            </a:r>
            <a:r>
              <a:rPr lang="tr-TR" sz="2000" b="1" i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b="1" i="1" dirty="0" smtClean="0">
                <a:solidFill>
                  <a:schemeClr val="accent5">
                    <a:lumMod val="50000"/>
                  </a:schemeClr>
                </a:solidFill>
              </a:rPr>
              <a:t>boundaries</a:t>
            </a: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7005"/>
            <a:ext cx="5760640" cy="479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8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Metin kutusu"/>
          <p:cNvSpPr txBox="1"/>
          <p:nvPr/>
        </p:nvSpPr>
        <p:spPr>
          <a:xfrm>
            <a:off x="130124" y="848380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err="1" smtClean="0">
                <a:solidFill>
                  <a:schemeClr val="accent2">
                    <a:lumMod val="75000"/>
                  </a:schemeClr>
                </a:solidFill>
              </a:rPr>
              <a:t>Energies</a:t>
            </a:r>
            <a:r>
              <a:rPr lang="tr-TR" sz="2800" b="1" dirty="0" smtClean="0">
                <a:solidFill>
                  <a:schemeClr val="accent2">
                    <a:lumMod val="75000"/>
                  </a:schemeClr>
                </a:solidFill>
              </a:rPr>
              <a:t> of </a:t>
            </a:r>
            <a:r>
              <a:rPr lang="tr-TR" sz="2800" b="1" dirty="0" err="1" smtClean="0">
                <a:solidFill>
                  <a:schemeClr val="accent2">
                    <a:lumMod val="75000"/>
                  </a:schemeClr>
                </a:solidFill>
              </a:rPr>
              <a:t>Imperfections</a:t>
            </a:r>
            <a:r>
              <a:rPr lang="tr-TR" sz="2800" b="1" dirty="0" smtClean="0">
                <a:solidFill>
                  <a:schemeClr val="accent2">
                    <a:lumMod val="75000"/>
                  </a:schemeClr>
                </a:solidFill>
              </a:rPr>
              <a:t> in </a:t>
            </a:r>
            <a:r>
              <a:rPr lang="tr-TR" sz="2800" b="1" dirty="0" err="1" smtClean="0">
                <a:solidFill>
                  <a:schemeClr val="accent2">
                    <a:lumMod val="75000"/>
                  </a:schemeClr>
                </a:solidFill>
              </a:rPr>
              <a:t>Selected</a:t>
            </a:r>
            <a:r>
              <a:rPr lang="tr-TR" sz="2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800" b="1" dirty="0" err="1" smtClean="0">
                <a:solidFill>
                  <a:schemeClr val="accent2">
                    <a:lumMod val="75000"/>
                  </a:schemeClr>
                </a:solidFill>
              </a:rPr>
              <a:t>Metals</a:t>
            </a:r>
            <a:endParaRPr lang="tr-TR" sz="28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t="18922"/>
          <a:stretch>
            <a:fillRect/>
          </a:stretch>
        </p:blipFill>
        <p:spPr bwMode="auto">
          <a:xfrm>
            <a:off x="1130724" y="2423160"/>
            <a:ext cx="6946476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Metin kutusu"/>
          <p:cNvSpPr txBox="1"/>
          <p:nvPr/>
        </p:nvSpPr>
        <p:spPr>
          <a:xfrm>
            <a:off x="1148688" y="5108138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The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high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energy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grain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boundaries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are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much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more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effective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in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blocking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dislocations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than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either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stacking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faults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or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twin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tr-TR" sz="2400" b="1" dirty="0" err="1" smtClean="0">
                <a:solidFill>
                  <a:schemeClr val="accent5">
                    <a:lumMod val="50000"/>
                  </a:schemeClr>
                </a:solidFill>
              </a:rPr>
              <a:t>boundaries</a:t>
            </a:r>
            <a:r>
              <a:rPr lang="tr-TR" sz="2400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tr-TR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13 Resim" descr="isaret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288" y="5410200"/>
            <a:ext cx="828675" cy="838200"/>
          </a:xfrm>
          <a:prstGeom prst="rect">
            <a:avLst/>
          </a:prstGeom>
        </p:spPr>
      </p:pic>
      <p:pic>
        <p:nvPicPr>
          <p:cNvPr id="15" name="14 Resim" descr="isaret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3657600"/>
            <a:ext cx="8667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83084" y="476672"/>
            <a:ext cx="6344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BULK OR VOLUME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DEFECTS</a:t>
            </a:r>
            <a:r>
              <a:rPr lang="tr-TR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400" b="1" dirty="0" smtClean="0"/>
              <a:t>(</a:t>
            </a: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</a:rPr>
              <a:t>Three </a:t>
            </a:r>
            <a:r>
              <a:rPr lang="en-US" sz="2400" b="1" i="1" u="sng" dirty="0" smtClean="0">
                <a:solidFill>
                  <a:schemeClr val="accent3">
                    <a:lumMod val="50000"/>
                  </a:schemeClr>
                </a:solidFill>
              </a:rPr>
              <a:t>dimensional </a:t>
            </a:r>
            <a:r>
              <a:rPr lang="tr-TR" sz="2400" b="1" dirty="0" smtClean="0"/>
              <a:t>)</a:t>
            </a:r>
            <a:endParaRPr lang="en-US" sz="2400" dirty="0"/>
          </a:p>
        </p:txBody>
      </p:sp>
      <p:sp>
        <p:nvSpPr>
          <p:cNvPr id="6" name="Dikdörtgen 5"/>
          <p:cNvSpPr/>
          <p:nvPr/>
        </p:nvSpPr>
        <p:spPr>
          <a:xfrm>
            <a:off x="172220" y="970856"/>
            <a:ext cx="864825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/>
              <a:t>Other defects exist in all solid materials that are much larger than those </a:t>
            </a:r>
            <a:r>
              <a:rPr lang="en-US" dirty="0" smtClean="0"/>
              <a:t>discussed</a:t>
            </a:r>
            <a:r>
              <a:rPr lang="tr-TR" dirty="0" smtClean="0"/>
              <a:t> up to here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/>
              <a:t>These </a:t>
            </a:r>
            <a:r>
              <a:rPr lang="en-US" dirty="0"/>
              <a:t>include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pores, cracks, foreign inclusions,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other phases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i="1" dirty="0" smtClean="0"/>
              <a:t>They are</a:t>
            </a:r>
            <a:r>
              <a:rPr lang="tr-TR" i="1" dirty="0" smtClean="0"/>
              <a:t> </a:t>
            </a:r>
            <a:r>
              <a:rPr lang="en-US" i="1" dirty="0" smtClean="0"/>
              <a:t>normally </a:t>
            </a:r>
            <a:r>
              <a:rPr lang="en-US" i="1" dirty="0"/>
              <a:t>introduced during processing and fabrication steps.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183084" y="2780928"/>
            <a:ext cx="55240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ATOMIC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VIBRATIONS</a:t>
            </a:r>
            <a:r>
              <a:rPr lang="tr-TR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tr-TR" sz="2400" b="1" dirty="0"/>
              <a:t>(</a:t>
            </a: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</a:rPr>
              <a:t>Three </a:t>
            </a:r>
            <a:r>
              <a:rPr lang="en-US" sz="2400" b="1" i="1" u="sng" dirty="0" smtClean="0">
                <a:solidFill>
                  <a:schemeClr val="accent3">
                    <a:lumMod val="50000"/>
                  </a:schemeClr>
                </a:solidFill>
              </a:rPr>
              <a:t>dimensional </a:t>
            </a:r>
            <a:r>
              <a:rPr lang="tr-TR" sz="2400" b="1" dirty="0"/>
              <a:t>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Dikdörtgen 7"/>
          <p:cNvSpPr/>
          <p:nvPr/>
        </p:nvSpPr>
        <p:spPr>
          <a:xfrm>
            <a:off x="203176" y="3429000"/>
            <a:ext cx="52565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i="1" dirty="0"/>
              <a:t>Every atom in a solid material is vibrating very </a:t>
            </a:r>
            <a:r>
              <a:rPr lang="en-US" b="1" i="1" dirty="0" smtClean="0"/>
              <a:t>rapidly</a:t>
            </a:r>
            <a:r>
              <a:rPr lang="tr-TR" b="1" i="1" dirty="0" smtClean="0"/>
              <a:t> </a:t>
            </a:r>
            <a:r>
              <a:rPr lang="en-US" b="1" i="1" dirty="0" smtClean="0"/>
              <a:t>about </a:t>
            </a:r>
            <a:r>
              <a:rPr lang="en-US" b="1" i="1" dirty="0"/>
              <a:t>its lattice position within the crystal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typical </a:t>
            </a:r>
            <a:r>
              <a:rPr lang="en-US" dirty="0"/>
              <a:t>vibration frequency: 10</a:t>
            </a:r>
            <a:r>
              <a:rPr lang="en-US" baseline="30000" dirty="0"/>
              <a:t>13</a:t>
            </a:r>
            <a:r>
              <a:rPr lang="en-US" dirty="0"/>
              <a:t> </a:t>
            </a:r>
            <a:r>
              <a:rPr lang="tr-TR" dirty="0" smtClean="0"/>
              <a:t>vibration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typical </a:t>
            </a:r>
            <a:r>
              <a:rPr lang="en-US" dirty="0"/>
              <a:t>vibration amplitude: 10</a:t>
            </a:r>
            <a:r>
              <a:rPr lang="en-US" baseline="30000" dirty="0"/>
              <a:t>-3</a:t>
            </a:r>
            <a:r>
              <a:rPr lang="en-US" dirty="0"/>
              <a:t> nm = </a:t>
            </a:r>
            <a:r>
              <a:rPr lang="en-US" dirty="0" smtClean="0"/>
              <a:t>10</a:t>
            </a:r>
            <a:r>
              <a:rPr lang="en-US" baseline="30000" dirty="0" smtClean="0"/>
              <a:t>-12</a:t>
            </a:r>
            <a:r>
              <a:rPr lang="en-US" dirty="0" smtClean="0"/>
              <a:t>m</a:t>
            </a:r>
            <a:endParaRPr lang="tr-T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i="1" dirty="0" smtClean="0"/>
              <a:t>In </a:t>
            </a:r>
            <a:r>
              <a:rPr lang="en-US" b="1" i="1" dirty="0"/>
              <a:t>a sense, these atomic vibrations may be thought of as </a:t>
            </a:r>
            <a:r>
              <a:rPr lang="en-US" b="1" i="1" dirty="0" smtClean="0"/>
              <a:t>imperfections</a:t>
            </a:r>
            <a:r>
              <a:rPr lang="tr-TR" b="1" i="1" dirty="0" smtClean="0"/>
              <a:t> </a:t>
            </a:r>
            <a:r>
              <a:rPr lang="en-US" b="1" i="1" dirty="0" smtClean="0"/>
              <a:t>or defects</a:t>
            </a:r>
            <a:r>
              <a:rPr lang="tr-TR" b="1" i="1" dirty="0" smtClean="0"/>
              <a:t>.</a:t>
            </a:r>
            <a:endParaRPr lang="tr-TR" b="1" i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i="1" dirty="0" smtClean="0"/>
              <a:t>Atomic </a:t>
            </a:r>
            <a:r>
              <a:rPr lang="en-US" b="1" i="1" dirty="0"/>
              <a:t>vibrations have many consequences</a:t>
            </a:r>
            <a:r>
              <a:rPr lang="en-US" dirty="0"/>
              <a:t>:</a:t>
            </a:r>
          </a:p>
          <a:p>
            <a:r>
              <a:rPr lang="en-US" dirty="0"/>
              <a:t>- X-ray peaks are not sharp</a:t>
            </a:r>
          </a:p>
          <a:p>
            <a:r>
              <a:rPr lang="en-US" dirty="0"/>
              <a:t>- responsible for heat capacity and transport</a:t>
            </a:r>
          </a:p>
          <a:p>
            <a:r>
              <a:rPr lang="en-US" dirty="0"/>
              <a:t>- melting, when amplitude is high enough</a:t>
            </a:r>
          </a:p>
          <a:p>
            <a:r>
              <a:rPr lang="en-US" dirty="0"/>
              <a:t>- responsible for electrical resistance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98" y="3429000"/>
            <a:ext cx="3013076" cy="28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74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404664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374628" y="1052736"/>
            <a:ext cx="8517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I</a:t>
            </a:r>
            <a:r>
              <a:rPr lang="en-US" dirty="0" smtClean="0"/>
              <a:t>t </a:t>
            </a:r>
            <a:r>
              <a:rPr lang="en-US" dirty="0"/>
              <a:t>is necessary or desirable to examine the structural elements and </a:t>
            </a:r>
            <a:r>
              <a:rPr lang="en-US" dirty="0" smtClean="0"/>
              <a:t>defects</a:t>
            </a:r>
            <a:r>
              <a:rPr lang="tr-TR" dirty="0" smtClean="0"/>
              <a:t> </a:t>
            </a:r>
            <a:r>
              <a:rPr lang="en-US" dirty="0" smtClean="0"/>
              <a:t>that </a:t>
            </a:r>
            <a:r>
              <a:rPr lang="en-US" dirty="0"/>
              <a:t>influence the properties of materials</a:t>
            </a:r>
            <a:r>
              <a:rPr lang="en-US" dirty="0" smtClean="0"/>
              <a:t>.</a:t>
            </a:r>
            <a:endParaRPr lang="tr-T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72816"/>
            <a:ext cx="2880320" cy="31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179512" y="3933056"/>
            <a:ext cx="5976664" cy="52322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 smtClean="0"/>
              <a:t>Crosssection</a:t>
            </a:r>
            <a:r>
              <a:rPr lang="tr-TR" sz="1400" dirty="0" smtClean="0"/>
              <a:t> </a:t>
            </a:r>
            <a:r>
              <a:rPr lang="en-US" sz="1400" dirty="0" smtClean="0"/>
              <a:t>of </a:t>
            </a:r>
            <a:r>
              <a:rPr lang="en-US" sz="1400" dirty="0"/>
              <a:t>a </a:t>
            </a:r>
            <a:r>
              <a:rPr lang="en-US" sz="1400" dirty="0" smtClean="0"/>
              <a:t>cylindrical</a:t>
            </a:r>
            <a:r>
              <a:rPr lang="tr-TR" sz="1400" dirty="0" smtClean="0"/>
              <a:t> </a:t>
            </a:r>
            <a:r>
              <a:rPr lang="en-US" sz="1400" dirty="0" smtClean="0"/>
              <a:t>copper </a:t>
            </a:r>
            <a:r>
              <a:rPr lang="en-US" sz="1400" dirty="0"/>
              <a:t>ingot. </a:t>
            </a:r>
            <a:r>
              <a:rPr lang="en-US" sz="1400" dirty="0" smtClean="0"/>
              <a:t>The</a:t>
            </a:r>
            <a:r>
              <a:rPr lang="tr-TR" sz="1400" dirty="0" smtClean="0"/>
              <a:t> </a:t>
            </a:r>
            <a:r>
              <a:rPr lang="en-US" sz="1400" dirty="0" smtClean="0"/>
              <a:t>small needle-shaped</a:t>
            </a:r>
            <a:r>
              <a:rPr lang="tr-TR" sz="1400" dirty="0" smtClean="0"/>
              <a:t> </a:t>
            </a:r>
            <a:r>
              <a:rPr lang="en-US" sz="1400" dirty="0" smtClean="0"/>
              <a:t>grains </a:t>
            </a:r>
            <a:r>
              <a:rPr lang="en-US" sz="1400" dirty="0"/>
              <a:t>may </a:t>
            </a:r>
            <a:r>
              <a:rPr lang="en-US" sz="1400" dirty="0" smtClean="0"/>
              <a:t>be</a:t>
            </a:r>
            <a:r>
              <a:rPr lang="tr-TR" sz="1400" dirty="0" smtClean="0"/>
              <a:t> </a:t>
            </a:r>
            <a:r>
              <a:rPr lang="en-US" sz="1400" dirty="0" smtClean="0"/>
              <a:t>observed</a:t>
            </a:r>
            <a:r>
              <a:rPr lang="en-US" sz="1400" dirty="0"/>
              <a:t>, </a:t>
            </a:r>
            <a:r>
              <a:rPr lang="en-US" sz="1400" dirty="0" smtClean="0"/>
              <a:t>which</a:t>
            </a:r>
            <a:r>
              <a:rPr lang="tr-TR" sz="1400" dirty="0" smtClean="0"/>
              <a:t> </a:t>
            </a:r>
            <a:r>
              <a:rPr lang="en-US" sz="1400" dirty="0" smtClean="0"/>
              <a:t>extend </a:t>
            </a:r>
            <a:r>
              <a:rPr lang="en-US" sz="1400" dirty="0"/>
              <a:t>from </a:t>
            </a:r>
            <a:r>
              <a:rPr lang="en-US" sz="1400" dirty="0" smtClean="0"/>
              <a:t>the</a:t>
            </a:r>
            <a:r>
              <a:rPr lang="tr-TR" sz="1400" dirty="0" smtClean="0"/>
              <a:t> </a:t>
            </a:r>
            <a:r>
              <a:rPr lang="en-US" sz="1400" dirty="0" smtClean="0"/>
              <a:t>center radially</a:t>
            </a:r>
            <a:r>
              <a:rPr lang="tr-TR" sz="1400" dirty="0" smtClean="0"/>
              <a:t> </a:t>
            </a:r>
            <a:r>
              <a:rPr lang="en-US" sz="1400" dirty="0" smtClean="0"/>
              <a:t>outward</a:t>
            </a:r>
            <a:r>
              <a:rPr lang="en-US" sz="1400" dirty="0"/>
              <a:t>.</a:t>
            </a:r>
          </a:p>
        </p:txBody>
      </p:sp>
      <p:sp>
        <p:nvSpPr>
          <p:cNvPr id="8" name="7 Dikdörtgen"/>
          <p:cNvSpPr/>
          <p:nvPr/>
        </p:nvSpPr>
        <p:spPr>
          <a:xfrm>
            <a:off x="251520" y="2034714"/>
            <a:ext cx="6264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Macroscopic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Dimensions</a:t>
            </a:r>
            <a:r>
              <a:rPr lang="tr-TR" dirty="0" smtClean="0"/>
              <a:t>:</a:t>
            </a:r>
            <a:r>
              <a:rPr lang="en-US" dirty="0" smtClean="0"/>
              <a:t> large enough to be observed with the unaided</a:t>
            </a:r>
            <a:r>
              <a:rPr lang="tr-TR" dirty="0" smtClean="0"/>
              <a:t> </a:t>
            </a:r>
            <a:r>
              <a:rPr lang="en-US" dirty="0" smtClean="0"/>
              <a:t>eye. </a:t>
            </a:r>
            <a:endParaRPr lang="tr-TR" dirty="0" smtClean="0"/>
          </a:p>
          <a:p>
            <a:pPr marL="285750" indent="-285750">
              <a:buFontTx/>
              <a:buChar char="-"/>
            </a:pPr>
            <a:r>
              <a:rPr lang="tr-TR" dirty="0" smtClean="0"/>
              <a:t>T</a:t>
            </a:r>
            <a:r>
              <a:rPr lang="en-US" dirty="0" smtClean="0"/>
              <a:t>he shape and average size or diameter of the grains for a</a:t>
            </a:r>
            <a:r>
              <a:rPr lang="tr-TR" dirty="0" smtClean="0"/>
              <a:t> </a:t>
            </a:r>
            <a:r>
              <a:rPr lang="en-US" dirty="0" smtClean="0"/>
              <a:t>polycrystalline specimen.</a:t>
            </a:r>
            <a:endParaRPr lang="tr-TR" dirty="0" smtClean="0"/>
          </a:p>
          <a:p>
            <a:r>
              <a:rPr lang="en-US" dirty="0" smtClean="0"/>
              <a:t> </a:t>
            </a:r>
            <a:r>
              <a:rPr lang="tr-TR" dirty="0" smtClean="0"/>
              <a:t>e.i. </a:t>
            </a:r>
            <a:r>
              <a:rPr lang="en-US" dirty="0" smtClean="0"/>
              <a:t>Macroscopic</a:t>
            </a:r>
            <a:r>
              <a:rPr lang="tr-TR" dirty="0" smtClean="0"/>
              <a:t> </a:t>
            </a:r>
            <a:r>
              <a:rPr lang="en-US" dirty="0" smtClean="0"/>
              <a:t>grains are often evident on aluminum streetlight posts </a:t>
            </a:r>
            <a:r>
              <a:rPr lang="tr-TR" dirty="0" err="1" smtClean="0"/>
              <a:t>and</a:t>
            </a:r>
            <a:r>
              <a:rPr lang="en-US" dirty="0" smtClean="0"/>
              <a:t> on highway</a:t>
            </a:r>
            <a:r>
              <a:rPr lang="tr-TR" dirty="0" smtClean="0"/>
              <a:t> </a:t>
            </a:r>
            <a:r>
              <a:rPr lang="en-US" dirty="0" smtClean="0"/>
              <a:t>guardrails. </a:t>
            </a:r>
            <a:endParaRPr lang="tr-TR" dirty="0" smtClean="0"/>
          </a:p>
        </p:txBody>
      </p:sp>
      <p:sp>
        <p:nvSpPr>
          <p:cNvPr id="9" name="Dikdörtgen 5"/>
          <p:cNvSpPr/>
          <p:nvPr/>
        </p:nvSpPr>
        <p:spPr>
          <a:xfrm>
            <a:off x="0" y="4797152"/>
            <a:ext cx="9144000" cy="92333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solidFill>
                  <a:srgbClr val="C00000"/>
                </a:solidFill>
              </a:rPr>
              <a:t>Microscopic </a:t>
            </a:r>
            <a:r>
              <a:rPr lang="en-US" b="1" dirty="0" smtClean="0">
                <a:solidFill>
                  <a:srgbClr val="C00000"/>
                </a:solidFill>
              </a:rPr>
              <a:t>Dimensions</a:t>
            </a:r>
            <a:r>
              <a:rPr lang="en-US" dirty="0" smtClean="0"/>
              <a:t>: in most materials </a:t>
            </a:r>
            <a:r>
              <a:rPr lang="en-US" dirty="0"/>
              <a:t>the constituent grains are </a:t>
            </a:r>
            <a:r>
              <a:rPr lang="en-US" dirty="0" smtClean="0"/>
              <a:t>in diameters on </a:t>
            </a:r>
            <a:r>
              <a:rPr lang="en-US" dirty="0"/>
              <a:t>the order of microns</a:t>
            </a:r>
            <a:r>
              <a:rPr lang="en-US" dirty="0" smtClean="0"/>
              <a:t>, </a:t>
            </a:r>
            <a:r>
              <a:rPr lang="en-US" dirty="0"/>
              <a:t>and their details must be investigated using </a:t>
            </a:r>
            <a:r>
              <a:rPr lang="en-US" dirty="0" smtClean="0"/>
              <a:t>some equipments, namely Optical, electron, and scanning probe microscopes.</a:t>
            </a:r>
            <a:endParaRPr lang="en-US" dirty="0"/>
          </a:p>
        </p:txBody>
      </p:sp>
      <p:sp>
        <p:nvSpPr>
          <p:cNvPr id="10" name="9 Dikdörtgen"/>
          <p:cNvSpPr/>
          <p:nvPr/>
        </p:nvSpPr>
        <p:spPr>
          <a:xfrm>
            <a:off x="0" y="5103674"/>
            <a:ext cx="91440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Microscopic examination</a:t>
            </a:r>
            <a:r>
              <a:rPr lang="en-US" dirty="0" smtClean="0"/>
              <a:t> is an extremely useful:</a:t>
            </a:r>
            <a:endParaRPr lang="tr-TR" dirty="0" smtClean="0"/>
          </a:p>
          <a:p>
            <a:r>
              <a:rPr lang="tr-TR" dirty="0" smtClean="0"/>
              <a:t>-</a:t>
            </a:r>
            <a:r>
              <a:rPr lang="en-US" dirty="0" smtClean="0"/>
              <a:t>to ensure that the associations between the properties and structure</a:t>
            </a:r>
            <a:r>
              <a:rPr lang="tr-TR" dirty="0" smtClean="0"/>
              <a:t> </a:t>
            </a:r>
            <a:r>
              <a:rPr lang="en-US" dirty="0" smtClean="0"/>
              <a:t>(and defects)</a:t>
            </a:r>
            <a:endParaRPr lang="tr-TR" dirty="0" smtClean="0"/>
          </a:p>
          <a:p>
            <a:r>
              <a:rPr lang="tr-TR" dirty="0" smtClean="0"/>
              <a:t>-</a:t>
            </a:r>
            <a:r>
              <a:rPr lang="en-US" dirty="0" smtClean="0"/>
              <a:t>to predict the properties of materials </a:t>
            </a:r>
            <a:endParaRPr lang="tr-TR" dirty="0" smtClean="0"/>
          </a:p>
          <a:p>
            <a:r>
              <a:rPr lang="tr-TR" dirty="0" smtClean="0"/>
              <a:t>-</a:t>
            </a:r>
            <a:r>
              <a:rPr lang="en-US" dirty="0" smtClean="0"/>
              <a:t>to design alloys with new property combinations</a:t>
            </a:r>
          </a:p>
          <a:p>
            <a:r>
              <a:rPr lang="tr-TR" dirty="0" smtClean="0"/>
              <a:t>-</a:t>
            </a:r>
            <a:r>
              <a:rPr lang="en-US" dirty="0" smtClean="0"/>
              <a:t>to determine whether a material has been correctly heat-treated</a:t>
            </a:r>
            <a:endParaRPr lang="tr-TR" dirty="0" smtClean="0"/>
          </a:p>
          <a:p>
            <a:r>
              <a:rPr lang="tr-TR" dirty="0" smtClean="0"/>
              <a:t>-t</a:t>
            </a:r>
            <a:r>
              <a:rPr lang="en-US" dirty="0" smtClean="0"/>
              <a:t>o</a:t>
            </a:r>
            <a:r>
              <a:rPr lang="tr-TR" dirty="0" smtClean="0"/>
              <a:t> </a:t>
            </a:r>
            <a:r>
              <a:rPr lang="en-US" dirty="0" smtClean="0"/>
              <a:t>ascertain the mode of mechanical fracture.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19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20920" y="838453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I</a:t>
            </a:r>
            <a:r>
              <a:rPr lang="en-US" dirty="0" smtClean="0"/>
              <a:t>t </a:t>
            </a:r>
            <a:r>
              <a:rPr lang="en-US" dirty="0"/>
              <a:t>has been </a:t>
            </a:r>
            <a:r>
              <a:rPr lang="en-US" dirty="0" smtClean="0"/>
              <a:t>assumed </a:t>
            </a:r>
            <a:r>
              <a:rPr lang="en-US" dirty="0"/>
              <a:t>that perfect order exists throughout </a:t>
            </a:r>
            <a:r>
              <a:rPr lang="en-US" dirty="0" smtClean="0"/>
              <a:t>crystalline</a:t>
            </a:r>
            <a:r>
              <a:rPr lang="tr-TR" dirty="0" smtClean="0"/>
              <a:t> </a:t>
            </a:r>
            <a:r>
              <a:rPr lang="en-US" dirty="0" smtClean="0"/>
              <a:t>materials </a:t>
            </a:r>
            <a:r>
              <a:rPr lang="en-US" dirty="0"/>
              <a:t>on an atomic </a:t>
            </a:r>
            <a:r>
              <a:rPr lang="en-US" dirty="0" smtClean="0"/>
              <a:t>scale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5" name="Dikdörtgen 4"/>
          <p:cNvSpPr/>
          <p:nvPr/>
        </p:nvSpPr>
        <p:spPr>
          <a:xfrm>
            <a:off x="473481" y="1702549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S</a:t>
            </a:r>
            <a:r>
              <a:rPr lang="en-US" dirty="0" err="1" smtClean="0"/>
              <a:t>uch</a:t>
            </a:r>
            <a:r>
              <a:rPr lang="en-US" dirty="0" smtClean="0"/>
              <a:t> </a:t>
            </a:r>
            <a:r>
              <a:rPr lang="en-US" dirty="0"/>
              <a:t>an idealized solid does not exist; </a:t>
            </a:r>
            <a:r>
              <a:rPr lang="en-US" dirty="0" smtClean="0"/>
              <a:t>all</a:t>
            </a:r>
            <a:r>
              <a:rPr lang="tr-TR" dirty="0" smtClean="0"/>
              <a:t> </a:t>
            </a:r>
            <a:r>
              <a:rPr lang="en-US" dirty="0" smtClean="0"/>
              <a:t>contain </a:t>
            </a:r>
            <a:r>
              <a:rPr lang="en-US" dirty="0"/>
              <a:t>large numbers of various defects or </a:t>
            </a:r>
            <a:r>
              <a:rPr lang="en-US" b="1" dirty="0"/>
              <a:t>imperfections.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405060" y="2813386"/>
            <a:ext cx="809661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Crystalline defect </a:t>
            </a:r>
            <a:r>
              <a:rPr lang="tr-TR" b="1" i="1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a lattice irregularity having one or more of </a:t>
            </a:r>
            <a:r>
              <a:rPr lang="en-US" dirty="0" smtClean="0"/>
              <a:t>its</a:t>
            </a:r>
            <a:r>
              <a:rPr lang="tr-TR" dirty="0" smtClean="0"/>
              <a:t> </a:t>
            </a:r>
            <a:r>
              <a:rPr lang="en-US" dirty="0" smtClean="0"/>
              <a:t>dimensions </a:t>
            </a:r>
            <a:r>
              <a:rPr lang="en-US" dirty="0"/>
              <a:t>on the order of an atomic diameter. </a:t>
            </a:r>
            <a:endParaRPr lang="tr-TR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Classification </a:t>
            </a:r>
            <a:r>
              <a:rPr lang="en-US" dirty="0"/>
              <a:t>of crystalline </a:t>
            </a:r>
            <a:r>
              <a:rPr lang="en-US" dirty="0" smtClean="0"/>
              <a:t>imperfections</a:t>
            </a:r>
            <a:r>
              <a:rPr lang="tr-TR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frequently made according to geometry or dimensionality of the defect.</a:t>
            </a:r>
          </a:p>
        </p:txBody>
      </p:sp>
      <p:sp>
        <p:nvSpPr>
          <p:cNvPr id="8" name="Dikdörtgen 7"/>
          <p:cNvSpPr/>
          <p:nvPr/>
        </p:nvSpPr>
        <p:spPr>
          <a:xfrm>
            <a:off x="251521" y="4293096"/>
            <a:ext cx="8568952" cy="20928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b="1" u="sng" dirty="0" smtClean="0"/>
              <a:t>I</a:t>
            </a:r>
            <a:r>
              <a:rPr lang="en-US" b="1" u="sng" dirty="0" err="1" smtClean="0"/>
              <a:t>mperfections</a:t>
            </a:r>
            <a:r>
              <a:rPr lang="tr-TR" b="1" u="sng" dirty="0" smtClean="0"/>
              <a:t>- </a:t>
            </a:r>
            <a:r>
              <a:rPr lang="en-US" b="1" u="sng" dirty="0" smtClean="0"/>
              <a:t>Defects </a:t>
            </a:r>
            <a:r>
              <a:rPr lang="en-US" b="1" u="sng" dirty="0"/>
              <a:t>by </a:t>
            </a:r>
            <a:r>
              <a:rPr lang="en-US" b="1" u="sng" dirty="0" smtClean="0"/>
              <a:t>Dimension</a:t>
            </a:r>
            <a:r>
              <a:rPr lang="tr-TR" b="1" u="sng" dirty="0" smtClean="0"/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b="1" i="1" u="sng" dirty="0" smtClean="0">
                <a:solidFill>
                  <a:schemeClr val="accent3">
                    <a:lumMod val="50000"/>
                  </a:schemeClr>
                </a:solidFill>
              </a:rPr>
              <a:t>1- </a:t>
            </a:r>
            <a:r>
              <a:rPr lang="en-US" b="1" i="1" u="sng" dirty="0" smtClean="0">
                <a:solidFill>
                  <a:schemeClr val="accent3">
                    <a:lumMod val="50000"/>
                  </a:schemeClr>
                </a:solidFill>
              </a:rPr>
              <a:t>Zero </a:t>
            </a:r>
            <a:r>
              <a:rPr lang="en-US" b="1" i="1" u="sng" dirty="0">
                <a:solidFill>
                  <a:schemeClr val="accent3">
                    <a:lumMod val="50000"/>
                  </a:schemeClr>
                </a:solidFill>
              </a:rPr>
              <a:t>dimensional (point defects): </a:t>
            </a:r>
            <a:r>
              <a:rPr lang="en-US" dirty="0" smtClean="0"/>
              <a:t>vacancies,</a:t>
            </a:r>
            <a:r>
              <a:rPr lang="tr-TR" dirty="0" smtClean="0"/>
              <a:t> </a:t>
            </a:r>
            <a:r>
              <a:rPr lang="en-US" dirty="0" smtClean="0"/>
              <a:t>interstitial </a:t>
            </a:r>
            <a:r>
              <a:rPr lang="en-US" dirty="0"/>
              <a:t>atoms, </a:t>
            </a:r>
            <a:r>
              <a:rPr lang="en-US" dirty="0" err="1"/>
              <a:t>substitutional</a:t>
            </a:r>
            <a:r>
              <a:rPr lang="en-US" dirty="0"/>
              <a:t> </a:t>
            </a:r>
            <a:r>
              <a:rPr lang="en-US" dirty="0" smtClean="0"/>
              <a:t>atoms</a:t>
            </a:r>
            <a:endParaRPr lang="tr-TR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2- </a:t>
            </a:r>
            <a:r>
              <a:rPr lang="en-US" b="1" i="1" u="sng" dirty="0" smtClean="0">
                <a:solidFill>
                  <a:schemeClr val="accent3">
                    <a:lumMod val="50000"/>
                  </a:schemeClr>
                </a:solidFill>
              </a:rPr>
              <a:t>One </a:t>
            </a:r>
            <a:r>
              <a:rPr lang="en-US" b="1" i="1" u="sng" dirty="0">
                <a:solidFill>
                  <a:schemeClr val="accent3">
                    <a:lumMod val="50000"/>
                  </a:schemeClr>
                </a:solidFill>
              </a:rPr>
              <a:t>dimensional (linear defects):</a:t>
            </a:r>
            <a:r>
              <a:rPr lang="en-US" b="1" dirty="0"/>
              <a:t> </a:t>
            </a:r>
            <a:r>
              <a:rPr lang="en-US" dirty="0" smtClean="0"/>
              <a:t>A </a:t>
            </a:r>
            <a:r>
              <a:rPr lang="en-US" dirty="0"/>
              <a:t>plane of </a:t>
            </a:r>
            <a:r>
              <a:rPr lang="en-US" dirty="0" smtClean="0"/>
              <a:t>atoms</a:t>
            </a:r>
            <a:r>
              <a:rPr lang="tr-TR" dirty="0" smtClean="0"/>
              <a:t> </a:t>
            </a:r>
            <a:r>
              <a:rPr lang="en-US" dirty="0" smtClean="0"/>
              <a:t>ends </a:t>
            </a:r>
            <a:r>
              <a:rPr lang="en-US" dirty="0"/>
              <a:t>in a line. </a:t>
            </a:r>
            <a:r>
              <a:rPr lang="en-US" dirty="0" smtClean="0"/>
              <a:t>Dislocations.</a:t>
            </a:r>
            <a:endParaRPr lang="tr-TR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b="1" i="1" u="sng" dirty="0" smtClean="0">
                <a:solidFill>
                  <a:schemeClr val="accent3">
                    <a:lumMod val="50000"/>
                  </a:schemeClr>
                </a:solidFill>
              </a:rPr>
              <a:t>3- </a:t>
            </a:r>
            <a:r>
              <a:rPr lang="en-US" b="1" i="1" u="sng" dirty="0" smtClean="0">
                <a:solidFill>
                  <a:schemeClr val="accent3">
                    <a:lumMod val="50000"/>
                  </a:schemeClr>
                </a:solidFill>
              </a:rPr>
              <a:t>Two </a:t>
            </a:r>
            <a:r>
              <a:rPr lang="en-US" b="1" i="1" u="sng" dirty="0">
                <a:solidFill>
                  <a:schemeClr val="accent3">
                    <a:lumMod val="50000"/>
                  </a:schemeClr>
                </a:solidFill>
              </a:rPr>
              <a:t>dimensional (planar or area </a:t>
            </a:r>
            <a:r>
              <a:rPr lang="en-US" b="1" i="1" u="sng" dirty="0" smtClean="0">
                <a:solidFill>
                  <a:schemeClr val="accent3">
                    <a:lumMod val="50000"/>
                  </a:schemeClr>
                </a:solidFill>
              </a:rPr>
              <a:t>defects)</a:t>
            </a:r>
            <a:r>
              <a:rPr lang="tr-TR" b="1" i="1" u="sng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tr-TR" dirty="0" smtClean="0"/>
              <a:t>S</a:t>
            </a:r>
            <a:r>
              <a:rPr lang="en-US" dirty="0" err="1" smtClean="0"/>
              <a:t>urfaces</a:t>
            </a:r>
            <a:r>
              <a:rPr lang="en-US" dirty="0" smtClean="0"/>
              <a:t> </a:t>
            </a:r>
            <a:r>
              <a:rPr lang="en-US" dirty="0"/>
              <a:t>and grain boundaries</a:t>
            </a:r>
            <a:endParaRPr lang="tr-TR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tr-TR" b="1" i="1" u="sng" dirty="0" smtClean="0">
                <a:solidFill>
                  <a:schemeClr val="accent3">
                    <a:lumMod val="50000"/>
                  </a:schemeClr>
                </a:solidFill>
              </a:rPr>
              <a:t>4- </a:t>
            </a:r>
            <a:r>
              <a:rPr lang="en-US" b="1" i="1" u="sng" dirty="0" smtClean="0">
                <a:solidFill>
                  <a:schemeClr val="accent3">
                    <a:lumMod val="50000"/>
                  </a:schemeClr>
                </a:solidFill>
              </a:rPr>
              <a:t>Three </a:t>
            </a:r>
            <a:r>
              <a:rPr lang="en-US" b="1" i="1" u="sng" dirty="0">
                <a:solidFill>
                  <a:schemeClr val="accent3">
                    <a:lumMod val="50000"/>
                  </a:schemeClr>
                </a:solidFill>
              </a:rPr>
              <a:t>dimensional: </a:t>
            </a:r>
            <a:r>
              <a:rPr lang="en-US" dirty="0"/>
              <a:t>Second phases.</a:t>
            </a:r>
          </a:p>
        </p:txBody>
      </p:sp>
      <p:sp>
        <p:nvSpPr>
          <p:cNvPr id="9" name="Dikdörtgen 8"/>
          <p:cNvSpPr/>
          <p:nvPr/>
        </p:nvSpPr>
        <p:spPr>
          <a:xfrm>
            <a:off x="2493484" y="246053"/>
            <a:ext cx="3592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FF0000"/>
                </a:solidFill>
              </a:rPr>
              <a:t>IMPERFECT</a:t>
            </a:r>
            <a:r>
              <a:rPr lang="tr-TR" sz="2400" b="1" u="sng" dirty="0" smtClean="0">
                <a:solidFill>
                  <a:srgbClr val="FF0000"/>
                </a:solidFill>
              </a:rPr>
              <a:t>I</a:t>
            </a:r>
            <a:r>
              <a:rPr lang="en-US" sz="2400" b="1" u="sng" dirty="0" smtClean="0">
                <a:solidFill>
                  <a:srgbClr val="FF0000"/>
                </a:solidFill>
              </a:rPr>
              <a:t>ONS </a:t>
            </a:r>
            <a:r>
              <a:rPr lang="tr-TR" sz="2400" b="1" u="sng" dirty="0" smtClean="0">
                <a:solidFill>
                  <a:srgbClr val="FF0000"/>
                </a:solidFill>
              </a:rPr>
              <a:t>I</a:t>
            </a:r>
            <a:r>
              <a:rPr lang="en-US" sz="2400" b="1" u="sng" dirty="0" smtClean="0">
                <a:solidFill>
                  <a:srgbClr val="FF0000"/>
                </a:solidFill>
              </a:rPr>
              <a:t>N SOL</a:t>
            </a:r>
            <a:r>
              <a:rPr lang="tr-TR" sz="2400" b="1" u="sng" dirty="0" smtClean="0">
                <a:solidFill>
                  <a:srgbClr val="FF0000"/>
                </a:solidFill>
              </a:rPr>
              <a:t>I</a:t>
            </a:r>
            <a:r>
              <a:rPr lang="en-US" sz="2400" b="1" u="sng" dirty="0" smtClean="0">
                <a:solidFill>
                  <a:srgbClr val="FF0000"/>
                </a:solidFill>
              </a:rPr>
              <a:t>DS</a:t>
            </a:r>
            <a:endParaRPr lang="tr-TR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116632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696"/>
            <a:ext cx="9144000" cy="43204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000" b="1" dirty="0" smtClean="0">
                <a:ea typeface="ＭＳ Ｐゴシック" charset="-128"/>
              </a:rPr>
              <a:t>Optical Microscopy</a:t>
            </a:r>
            <a:r>
              <a:rPr lang="tr-TR" sz="2000" b="1" dirty="0" smtClean="0">
                <a:ea typeface="ＭＳ Ｐゴシック" charset="-128"/>
              </a:rPr>
              <a:t> </a:t>
            </a:r>
            <a:r>
              <a:rPr lang="tr-TR" sz="2000" dirty="0" smtClean="0">
                <a:ea typeface="ＭＳ Ｐゴシック" charset="-128"/>
              </a:rPr>
              <a:t>(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light</a:t>
            </a:r>
            <a:r>
              <a:rPr lang="tr-TR" sz="2000" dirty="0" smtClean="0"/>
              <a:t> </a:t>
            </a:r>
            <a:r>
              <a:rPr lang="tr-TR" sz="2000" dirty="0" err="1" smtClean="0"/>
              <a:t>microscope</a:t>
            </a:r>
            <a:r>
              <a:rPr lang="tr-TR" sz="2000" dirty="0" smtClean="0"/>
              <a:t>)</a:t>
            </a:r>
            <a:endParaRPr lang="en-US" sz="2000" b="1" dirty="0" smtClean="0">
              <a:ea typeface="ＭＳ Ｐゴシック" charset="-128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1520" y="1292562"/>
            <a:ext cx="4536504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dirty="0"/>
              <a:t>•  </a:t>
            </a:r>
            <a:r>
              <a:rPr lang="en-US" dirty="0" smtClean="0"/>
              <a:t>Investigations of this type are often termed </a:t>
            </a:r>
            <a:r>
              <a:rPr lang="en-US" i="1" dirty="0" smtClean="0"/>
              <a:t>metallographic</a:t>
            </a:r>
            <a:endParaRPr lang="tr-TR" i="1" dirty="0" smtClean="0"/>
          </a:p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tr-TR" dirty="0" err="1" smtClean="0"/>
              <a:t>Only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surface</a:t>
            </a:r>
            <a:r>
              <a:rPr lang="tr-TR" dirty="0" smtClean="0"/>
              <a:t> is </a:t>
            </a:r>
            <a:r>
              <a:rPr lang="tr-TR" dirty="0" err="1" smtClean="0"/>
              <a:t>subject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observation</a:t>
            </a:r>
            <a:endParaRPr lang="tr-TR" dirty="0" smtClean="0"/>
          </a:p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Contrasts in the image produced result from differences in reflectivity of the various</a:t>
            </a:r>
          </a:p>
          <a:p>
            <a:pPr algn="just">
              <a:spcBef>
                <a:spcPts val="600"/>
              </a:spcBef>
            </a:pPr>
            <a:r>
              <a:rPr lang="tr-TR" dirty="0" err="1" smtClean="0"/>
              <a:t>regions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microstructure</a:t>
            </a:r>
            <a:r>
              <a:rPr lang="tr-TR" dirty="0" smtClean="0"/>
              <a:t> (</a:t>
            </a:r>
            <a:r>
              <a:rPr lang="en-US" dirty="0" smtClean="0"/>
              <a:t>Etching changes reflectance, depending on </a:t>
            </a:r>
            <a:r>
              <a:rPr lang="en-US" dirty="0" err="1" smtClean="0"/>
              <a:t>crystalorientation</a:t>
            </a:r>
            <a:r>
              <a:rPr lang="en-US" dirty="0" smtClean="0"/>
              <a:t>.</a:t>
            </a:r>
            <a:r>
              <a:rPr lang="tr-TR" dirty="0" smtClean="0"/>
              <a:t>)</a:t>
            </a:r>
            <a:endParaRPr lang="en-US" dirty="0"/>
          </a:p>
          <a:p>
            <a:pPr algn="just">
              <a:spcBef>
                <a:spcPts val="600"/>
              </a:spcBef>
            </a:pPr>
            <a:r>
              <a:rPr lang="en-US" dirty="0"/>
              <a:t>• </a:t>
            </a:r>
            <a:r>
              <a:rPr lang="tr-TR" dirty="0" smtClean="0"/>
              <a:t>C</a:t>
            </a:r>
            <a:r>
              <a:rPr lang="en-US" dirty="0" err="1" smtClean="0"/>
              <a:t>areful</a:t>
            </a:r>
            <a:r>
              <a:rPr lang="en-US" dirty="0" smtClean="0"/>
              <a:t> and meticulous surface preparations are necessary to reveal</a:t>
            </a:r>
            <a:r>
              <a:rPr lang="tr-TR" dirty="0" smtClean="0"/>
              <a:t> </a:t>
            </a:r>
            <a:r>
              <a:rPr lang="en-US" dirty="0" smtClean="0"/>
              <a:t>the important details of the microstructure. </a:t>
            </a:r>
            <a:endParaRPr lang="tr-TR" dirty="0" smtClean="0"/>
          </a:p>
          <a:p>
            <a:pPr algn="just"/>
            <a:r>
              <a:rPr lang="en-US" dirty="0" smtClean="0"/>
              <a:t>The specimen surface must first be</a:t>
            </a:r>
            <a:r>
              <a:rPr lang="tr-TR" dirty="0" smtClean="0"/>
              <a:t> </a:t>
            </a:r>
            <a:r>
              <a:rPr lang="en-US" dirty="0" smtClean="0"/>
              <a:t>ground and polished to a smooth and </a:t>
            </a:r>
            <a:r>
              <a:rPr lang="en-US" dirty="0" err="1" smtClean="0"/>
              <a:t>mirrorlike</a:t>
            </a:r>
            <a:r>
              <a:rPr lang="en-US" dirty="0" smtClean="0"/>
              <a:t> finish.</a:t>
            </a:r>
            <a:r>
              <a:rPr lang="tr-TR" dirty="0" smtClean="0"/>
              <a:t> The </a:t>
            </a:r>
            <a:r>
              <a:rPr lang="tr-TR" dirty="0" err="1" smtClean="0"/>
              <a:t>microstructure</a:t>
            </a:r>
            <a:r>
              <a:rPr lang="tr-TR" dirty="0" smtClean="0"/>
              <a:t> is </a:t>
            </a:r>
            <a:r>
              <a:rPr lang="tr-TR" dirty="0" err="1" smtClean="0"/>
              <a:t>revealed</a:t>
            </a:r>
            <a:r>
              <a:rPr lang="tr-TR" dirty="0" smtClean="0"/>
              <a:t> </a:t>
            </a:r>
            <a:r>
              <a:rPr lang="en-US" dirty="0" smtClean="0"/>
              <a:t>by a surface treatment using an appropriate chemical reagent in a procedure termed</a:t>
            </a:r>
            <a:r>
              <a:rPr lang="tr-TR" dirty="0" smtClean="0"/>
              <a:t> </a:t>
            </a:r>
            <a:r>
              <a:rPr lang="tr-TR" dirty="0" err="1" smtClean="0"/>
              <a:t>etching</a:t>
            </a:r>
            <a:r>
              <a:rPr lang="tr-TR" dirty="0" smtClean="0"/>
              <a:t>. (</a:t>
            </a:r>
            <a:r>
              <a:rPr lang="en-US" dirty="0" smtClean="0"/>
              <a:t>The chemical reactivity of the grains depends</a:t>
            </a:r>
            <a:r>
              <a:rPr lang="tr-TR" dirty="0" smtClean="0"/>
              <a:t> </a:t>
            </a:r>
            <a:r>
              <a:rPr lang="en-US" dirty="0" smtClean="0"/>
              <a:t>on crystallographic orientation. </a:t>
            </a:r>
            <a:r>
              <a:rPr lang="tr-TR" dirty="0" smtClean="0"/>
              <a:t>)</a:t>
            </a:r>
            <a:endParaRPr lang="en-US" dirty="0" smtClean="0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7308304" y="5052715"/>
            <a:ext cx="16916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Micrograph of</a:t>
            </a:r>
          </a:p>
          <a:p>
            <a:r>
              <a:rPr lang="en-US" sz="2000" dirty="0">
                <a:solidFill>
                  <a:srgbClr val="333333"/>
                </a:solidFill>
              </a:rPr>
              <a:t>brass (a Cu-Zn alloy)</a:t>
            </a:r>
          </a:p>
        </p:txBody>
      </p:sp>
      <p:grpSp>
        <p:nvGrpSpPr>
          <p:cNvPr id="23" name="Group 40"/>
          <p:cNvGrpSpPr>
            <a:grpSpLocks/>
          </p:cNvGrpSpPr>
          <p:nvPr/>
        </p:nvGrpSpPr>
        <p:grpSpPr bwMode="auto">
          <a:xfrm>
            <a:off x="4788024" y="2564904"/>
            <a:ext cx="3384376" cy="4032448"/>
            <a:chOff x="2009" y="1529"/>
            <a:chExt cx="1879" cy="2551"/>
          </a:xfrm>
        </p:grpSpPr>
        <p:graphicFrame>
          <p:nvGraphicFramePr>
            <p:cNvPr id="24" name="Object 39"/>
            <p:cNvGraphicFramePr>
              <a:graphicFrameLocks noChangeAspect="1"/>
            </p:cNvGraphicFramePr>
            <p:nvPr/>
          </p:nvGraphicFramePr>
          <p:xfrm>
            <a:off x="2333" y="2671"/>
            <a:ext cx="1009" cy="1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Image" r:id="rId4" imgW="1904762" imgH="2234921" progId="">
                    <p:embed/>
                  </p:oleObj>
                </mc:Choice>
                <mc:Fallback>
                  <p:oleObj name="Image" r:id="rId4" imgW="1904762" imgH="2234921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3" y="2671"/>
                          <a:ext cx="1009" cy="1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" name="Picture 13" descr="Fig 4_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" y="1529"/>
              <a:ext cx="1879" cy="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2352" y="3984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2558" y="3868"/>
              <a:ext cx="57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0.75mm</a:t>
              </a:r>
            </a:p>
          </p:txBody>
        </p:sp>
      </p:grp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7308304" y="3861048"/>
            <a:ext cx="18356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crystallographic planes</a:t>
            </a:r>
          </a:p>
        </p:txBody>
      </p:sp>
      <p:sp>
        <p:nvSpPr>
          <p:cNvPr id="29" name="Line 41"/>
          <p:cNvSpPr>
            <a:spLocks noChangeShapeType="1"/>
          </p:cNvSpPr>
          <p:nvPr/>
        </p:nvSpPr>
        <p:spPr bwMode="auto">
          <a:xfrm flipH="1" flipV="1">
            <a:off x="6804248" y="3789040"/>
            <a:ext cx="808037" cy="539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pic>
        <p:nvPicPr>
          <p:cNvPr id="30" name="Picture 13" descr="C:\Users\Deep\Desktop\220px-Optical_microscope_nikon_alphaphot_+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98" y="692697"/>
            <a:ext cx="1474201" cy="223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Dikdörtgen"/>
          <p:cNvSpPr/>
          <p:nvPr/>
        </p:nvSpPr>
        <p:spPr>
          <a:xfrm>
            <a:off x="5652120" y="1700808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Useful up to 2000X magnification.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19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116632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696"/>
            <a:ext cx="9144000" cy="43204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r-TR" sz="2000" b="1" dirty="0" err="1" smtClean="0"/>
              <a:t>Electron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Microscopy</a:t>
            </a:r>
            <a:endParaRPr lang="en-US" sz="2000" b="1" dirty="0" smtClean="0">
              <a:ea typeface="ＭＳ Ｐゴシック" charset="-128"/>
            </a:endParaRPr>
          </a:p>
        </p:txBody>
      </p:sp>
      <p:sp>
        <p:nvSpPr>
          <p:cNvPr id="15" name="14 Dikdörtgen"/>
          <p:cNvSpPr/>
          <p:nvPr/>
        </p:nvSpPr>
        <p:spPr>
          <a:xfrm>
            <a:off x="179512" y="1340768"/>
            <a:ext cx="8964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dirty="0" smtClean="0"/>
              <a:t> C</a:t>
            </a:r>
            <a:r>
              <a:rPr lang="en-US" dirty="0" err="1" smtClean="0"/>
              <a:t>apable</a:t>
            </a:r>
            <a:r>
              <a:rPr lang="en-US" dirty="0" smtClean="0"/>
              <a:t> of </a:t>
            </a:r>
            <a:r>
              <a:rPr lang="en-US" b="1" u="sng" dirty="0" smtClean="0"/>
              <a:t>much higher </a:t>
            </a:r>
            <a:r>
              <a:rPr lang="en-US" dirty="0" smtClean="0"/>
              <a:t>magnifications</a:t>
            </a:r>
          </a:p>
          <a:p>
            <a:pPr algn="just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An image of the structure under investigation is formed using beams of electrons instead of light radiation. </a:t>
            </a:r>
          </a:p>
          <a:p>
            <a:pPr algn="just">
              <a:buFont typeface="Arial" pitchFamily="34" charset="0"/>
              <a:buChar char="•"/>
            </a:pPr>
            <a:r>
              <a:rPr lang="en-US" i="1" dirty="0" smtClean="0"/>
              <a:t> Types : Transmission Electron Microscopy (TEM) and Scanning Electron Microscopy (SEM)</a:t>
            </a:r>
            <a:endParaRPr lang="en-US" dirty="0"/>
          </a:p>
        </p:txBody>
      </p:sp>
      <p:sp>
        <p:nvSpPr>
          <p:cNvPr id="16" name="15 Dikdörtgen"/>
          <p:cNvSpPr/>
          <p:nvPr/>
        </p:nvSpPr>
        <p:spPr>
          <a:xfrm>
            <a:off x="0" y="2780928"/>
            <a:ext cx="9144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1-Transmission </a:t>
            </a:r>
            <a:r>
              <a:rPr lang="tr-TR" b="1" i="1" dirty="0" err="1" smtClean="0">
                <a:solidFill>
                  <a:schemeClr val="accent4">
                    <a:lumMod val="50000"/>
                  </a:schemeClr>
                </a:solidFill>
              </a:rPr>
              <a:t>Electron</a:t>
            </a:r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i="1" dirty="0" err="1" smtClean="0">
                <a:solidFill>
                  <a:schemeClr val="accent4">
                    <a:lumMod val="50000"/>
                  </a:schemeClr>
                </a:solidFill>
              </a:rPr>
              <a:t>Microscopy</a:t>
            </a:r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 (TEM)</a:t>
            </a:r>
            <a:endParaRPr lang="tr-TR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16 Dikdörtgen"/>
          <p:cNvSpPr/>
          <p:nvPr/>
        </p:nvSpPr>
        <p:spPr>
          <a:xfrm>
            <a:off x="179512" y="3140968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The image is formed by an</a:t>
            </a:r>
            <a:r>
              <a:rPr lang="tr-TR" dirty="0" smtClean="0"/>
              <a:t> </a:t>
            </a:r>
            <a:r>
              <a:rPr lang="en-US" dirty="0" smtClean="0"/>
              <a:t>electron beam that passes through the specimen.</a:t>
            </a:r>
            <a:endParaRPr lang="tr-TR" dirty="0"/>
          </a:p>
        </p:txBody>
      </p:sp>
      <p:pic>
        <p:nvPicPr>
          <p:cNvPr id="2054" name="Picture 6" descr="http://t3.gstatic.com/images?q=tbn:ANd9GcSHicfEzPMpVzqSaHUP6BqU8EnO4yiOKz7bohn3k8_zA6YOVNp_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163332"/>
            <a:ext cx="2772816" cy="3694668"/>
          </a:xfrm>
          <a:prstGeom prst="rect">
            <a:avLst/>
          </a:prstGeom>
          <a:noFill/>
        </p:spPr>
      </p:pic>
      <p:sp>
        <p:nvSpPr>
          <p:cNvPr id="20" name="19 Dikdörtgen"/>
          <p:cNvSpPr/>
          <p:nvPr/>
        </p:nvSpPr>
        <p:spPr>
          <a:xfrm>
            <a:off x="251520" y="3717032"/>
            <a:ext cx="6048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dirty="0"/>
              <a:t> </a:t>
            </a:r>
            <a:r>
              <a:rPr lang="tr-TR" dirty="0" smtClean="0"/>
              <a:t>T</a:t>
            </a:r>
            <a:r>
              <a:rPr lang="en-US" dirty="0" smtClean="0"/>
              <a:t>he image are produced by</a:t>
            </a:r>
            <a:r>
              <a:rPr lang="tr-TR" dirty="0" smtClean="0"/>
              <a:t> </a:t>
            </a:r>
            <a:r>
              <a:rPr lang="en-US" dirty="0" smtClean="0"/>
              <a:t>differences in beam scattering or diffraction produced between various elements of</a:t>
            </a:r>
            <a:r>
              <a:rPr lang="tr-TR" dirty="0" smtClean="0"/>
              <a:t> </a:t>
            </a:r>
            <a:r>
              <a:rPr lang="en-US" dirty="0" smtClean="0"/>
              <a:t>the microstructure or defect. </a:t>
            </a:r>
            <a:endParaRPr lang="tr-TR" dirty="0" smtClean="0"/>
          </a:p>
          <a:p>
            <a:pPr algn="just">
              <a:buFont typeface="Arial" pitchFamily="34" charset="0"/>
              <a:buChar char="•"/>
            </a:pPr>
            <a:r>
              <a:rPr lang="tr-TR" dirty="0" smtClean="0"/>
              <a:t> A</a:t>
            </a:r>
            <a:r>
              <a:rPr lang="en-US" dirty="0" smtClean="0"/>
              <a:t> specimen to be examined must be prepared in the form of a very thin</a:t>
            </a:r>
            <a:r>
              <a:rPr lang="tr-TR" dirty="0" smtClean="0"/>
              <a:t> </a:t>
            </a:r>
            <a:r>
              <a:rPr lang="en-US" dirty="0" smtClean="0"/>
              <a:t>foil</a:t>
            </a:r>
            <a:r>
              <a:rPr lang="tr-TR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Magnifications approaching</a:t>
            </a:r>
            <a:r>
              <a:rPr lang="tr-TR" dirty="0" smtClean="0"/>
              <a:t> </a:t>
            </a:r>
            <a:r>
              <a:rPr lang="en-US" dirty="0" smtClean="0"/>
              <a:t>1,000,000</a:t>
            </a:r>
            <a:r>
              <a:rPr lang="tr-TR" dirty="0" smtClean="0"/>
              <a:t>X</a:t>
            </a:r>
            <a:endParaRPr lang="tr-TR" dirty="0"/>
          </a:p>
        </p:txBody>
      </p:sp>
      <p:pic>
        <p:nvPicPr>
          <p:cNvPr id="2058" name="Picture 10" descr="Cerium dioxide nanoparticles."/>
          <p:cNvPicPr>
            <a:picLocks noChangeAspect="1" noChangeArrowheads="1"/>
          </p:cNvPicPr>
          <p:nvPr/>
        </p:nvPicPr>
        <p:blipFill>
          <a:blip r:embed="rId5" cstate="print"/>
          <a:srcRect r="66025"/>
          <a:stretch>
            <a:fillRect/>
          </a:stretch>
        </p:blipFill>
        <p:spPr bwMode="auto">
          <a:xfrm>
            <a:off x="4283968" y="4941168"/>
            <a:ext cx="2064463" cy="1916832"/>
          </a:xfrm>
          <a:prstGeom prst="rect">
            <a:avLst/>
          </a:prstGeom>
          <a:noFill/>
        </p:spPr>
      </p:pic>
      <p:sp>
        <p:nvSpPr>
          <p:cNvPr id="23" name="22 Dikdörtgen"/>
          <p:cNvSpPr/>
          <p:nvPr/>
        </p:nvSpPr>
        <p:spPr>
          <a:xfrm>
            <a:off x="1378558" y="6488668"/>
            <a:ext cx="297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Cerium</a:t>
            </a:r>
            <a:r>
              <a:rPr lang="tr-TR" dirty="0" smtClean="0"/>
              <a:t> </a:t>
            </a:r>
            <a:r>
              <a:rPr lang="tr-TR" dirty="0" err="1" smtClean="0"/>
              <a:t>dioxide</a:t>
            </a:r>
            <a:r>
              <a:rPr lang="tr-TR" dirty="0" smtClean="0"/>
              <a:t> </a:t>
            </a:r>
            <a:r>
              <a:rPr lang="tr-TR" dirty="0" err="1" smtClean="0"/>
              <a:t>nanoparticles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052" name="Picture 4" descr="http://upload.wikimedia.org/wikipedia/commons/thumb/2/25/Scheme_TEM_en.svg/250px-Scheme_TEM_en.svg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5097" y="3019424"/>
            <a:ext cx="2381250" cy="38385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519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116632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696"/>
            <a:ext cx="9144000" cy="43204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r-TR" sz="2000" b="1" dirty="0" err="1" smtClean="0"/>
              <a:t>Electron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Microscopy</a:t>
            </a:r>
            <a:endParaRPr lang="en-US" sz="2000" b="1" dirty="0" smtClean="0">
              <a:ea typeface="ＭＳ Ｐゴシック" charset="-128"/>
            </a:endParaRPr>
          </a:p>
        </p:txBody>
      </p:sp>
      <p:sp>
        <p:nvSpPr>
          <p:cNvPr id="16" name="15 Dikdörtgen"/>
          <p:cNvSpPr/>
          <p:nvPr/>
        </p:nvSpPr>
        <p:spPr>
          <a:xfrm>
            <a:off x="0" y="1196752"/>
            <a:ext cx="9144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2- </a:t>
            </a:r>
            <a:r>
              <a:rPr lang="tr-TR" b="1" i="1" dirty="0" err="1" smtClean="0">
                <a:solidFill>
                  <a:schemeClr val="accent4">
                    <a:lumMod val="50000"/>
                  </a:schemeClr>
                </a:solidFill>
              </a:rPr>
              <a:t>Scanning</a:t>
            </a:r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i="1" dirty="0" err="1" smtClean="0">
                <a:solidFill>
                  <a:schemeClr val="accent4">
                    <a:lumMod val="50000"/>
                  </a:schemeClr>
                </a:solidFill>
              </a:rPr>
              <a:t>Electron</a:t>
            </a:r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tr-TR" b="1" i="1" dirty="0" err="1" smtClean="0">
                <a:solidFill>
                  <a:schemeClr val="accent4">
                    <a:lumMod val="50000"/>
                  </a:schemeClr>
                </a:solidFill>
              </a:rPr>
              <a:t>Microscopy</a:t>
            </a:r>
            <a:r>
              <a:rPr lang="tr-TR" b="1" i="1" dirty="0" smtClean="0">
                <a:solidFill>
                  <a:schemeClr val="accent4">
                    <a:lumMod val="50000"/>
                  </a:schemeClr>
                </a:solidFill>
              </a:rPr>
              <a:t> (SEM)</a:t>
            </a:r>
            <a:endParaRPr lang="tr-TR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11 Dikdörtgen"/>
          <p:cNvSpPr/>
          <p:nvPr/>
        </p:nvSpPr>
        <p:spPr>
          <a:xfrm>
            <a:off x="179512" y="1772816"/>
            <a:ext cx="4032448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The surface of a specimen to be examined is scanned with an electron</a:t>
            </a:r>
            <a:r>
              <a:rPr lang="tr-TR" dirty="0" smtClean="0"/>
              <a:t> </a:t>
            </a:r>
            <a:r>
              <a:rPr lang="en-US" dirty="0" smtClean="0"/>
              <a:t>beam, and the reflected (or back-scattered) beam of electrons is collected,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display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r>
              <a:rPr lang="tr-TR" dirty="0" smtClean="0"/>
              <a:t>.</a:t>
            </a:r>
            <a:endParaRPr lang="en-US" dirty="0" smtClean="0"/>
          </a:p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 The surface may or may not be polished and</a:t>
            </a:r>
            <a:r>
              <a:rPr lang="tr-TR" dirty="0" smtClean="0"/>
              <a:t> </a:t>
            </a:r>
            <a:r>
              <a:rPr lang="en-US" dirty="0" smtClean="0"/>
              <a:t>etched, but it must be electrically conductive</a:t>
            </a:r>
            <a:r>
              <a:rPr lang="tr-TR" dirty="0" smtClean="0"/>
              <a:t>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Magnifications approaching </a:t>
            </a:r>
            <a:r>
              <a:rPr lang="tr-TR" dirty="0"/>
              <a:t>5</a:t>
            </a:r>
            <a:r>
              <a:rPr lang="tr-TR" dirty="0" smtClean="0"/>
              <a:t>0</a:t>
            </a:r>
            <a:r>
              <a:rPr lang="en-US" dirty="0" smtClean="0"/>
              <a:t>0,000</a:t>
            </a:r>
            <a:r>
              <a:rPr lang="tr-TR" dirty="0" smtClean="0"/>
              <a:t>x.</a:t>
            </a:r>
          </a:p>
          <a:p>
            <a:pPr algn="just">
              <a:spcBef>
                <a:spcPts val="600"/>
              </a:spcBef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Accessory</a:t>
            </a:r>
            <a:r>
              <a:rPr lang="tr-TR" dirty="0" smtClean="0"/>
              <a:t> </a:t>
            </a:r>
            <a:r>
              <a:rPr lang="en-US" dirty="0" smtClean="0"/>
              <a:t>equipment permits qualitative and </a:t>
            </a:r>
            <a:r>
              <a:rPr lang="en-US" dirty="0" err="1" smtClean="0"/>
              <a:t>semiquantitative</a:t>
            </a:r>
            <a:r>
              <a:rPr lang="en-US" dirty="0" smtClean="0"/>
              <a:t> analysis of the elemental composition</a:t>
            </a:r>
            <a:r>
              <a:rPr lang="tr-TR" dirty="0" smtClean="0"/>
              <a:t> </a:t>
            </a:r>
            <a:r>
              <a:rPr lang="en-US" dirty="0" smtClean="0"/>
              <a:t>of very localized surface areas.</a:t>
            </a:r>
            <a:endParaRPr lang="tr-TR" dirty="0"/>
          </a:p>
        </p:txBody>
      </p:sp>
      <p:sp>
        <p:nvSpPr>
          <p:cNvPr id="14" name="13 Dikdörtgen"/>
          <p:cNvSpPr/>
          <p:nvPr/>
        </p:nvSpPr>
        <p:spPr>
          <a:xfrm>
            <a:off x="5076056" y="6488668"/>
            <a:ext cx="3463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Schematic representation of a SEM</a:t>
            </a:r>
            <a:endParaRPr lang="tr-TR" dirty="0"/>
          </a:p>
        </p:txBody>
      </p:sp>
      <p:pic>
        <p:nvPicPr>
          <p:cNvPr id="63492" name="Picture 4" descr="http://microscopy.tll.org.sg/ems/sem_sm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556792"/>
            <a:ext cx="3384376" cy="5026301"/>
          </a:xfrm>
          <a:prstGeom prst="rect">
            <a:avLst/>
          </a:prstGeom>
          <a:noFill/>
        </p:spPr>
      </p:pic>
      <p:pic>
        <p:nvPicPr>
          <p:cNvPr id="63490" name="Picture 2" descr="http://www.microscopy.ethz.ch/images/se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1500" y="1628800"/>
            <a:ext cx="4762500" cy="4962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19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116632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2696"/>
            <a:ext cx="9144000" cy="43204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tr-TR" sz="2000" b="1" dirty="0" err="1" smtClean="0"/>
              <a:t>Scanning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Probe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Microscopy</a:t>
            </a:r>
            <a:r>
              <a:rPr lang="tr-TR" sz="2000" b="1" dirty="0" smtClean="0"/>
              <a:t> (SPM)</a:t>
            </a:r>
            <a:endParaRPr lang="en-US" sz="2000" b="1" dirty="0" smtClean="0">
              <a:ea typeface="ＭＳ Ｐゴシック" charset="-128"/>
            </a:endParaRPr>
          </a:p>
        </p:txBody>
      </p:sp>
      <p:sp>
        <p:nvSpPr>
          <p:cNvPr id="9" name="8 Dikdörtgen"/>
          <p:cNvSpPr/>
          <p:nvPr/>
        </p:nvSpPr>
        <p:spPr>
          <a:xfrm>
            <a:off x="251520" y="1166843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tr-TR" dirty="0" smtClean="0"/>
              <a:t> Revolutionary, 1980s, </a:t>
            </a:r>
          </a:p>
          <a:p>
            <a:pPr algn="just">
              <a:buFont typeface="Arial" pitchFamily="34" charset="0"/>
              <a:buChar char="•"/>
            </a:pPr>
            <a:r>
              <a:rPr lang="tr-TR" dirty="0" smtClean="0"/>
              <a:t> </a:t>
            </a:r>
            <a:r>
              <a:rPr lang="en-US" dirty="0" smtClean="0"/>
              <a:t>neither light nor electrons are used to form an image.</a:t>
            </a:r>
            <a:r>
              <a:rPr lang="tr-TR" dirty="0" smtClean="0"/>
              <a:t> </a:t>
            </a:r>
            <a:r>
              <a:rPr lang="en-US" dirty="0" smtClean="0"/>
              <a:t>Rather, the microscope generates a topographical map, on an atomic scale, that</a:t>
            </a:r>
            <a:r>
              <a:rPr lang="tr-TR" dirty="0" smtClean="0"/>
              <a:t> </a:t>
            </a:r>
            <a:r>
              <a:rPr lang="en-US" dirty="0" smtClean="0"/>
              <a:t>is a representation of surface features and characteristics of the specimen being examined.</a:t>
            </a:r>
            <a:endParaRPr lang="tr-TR" dirty="0"/>
          </a:p>
        </p:txBody>
      </p:sp>
      <p:sp>
        <p:nvSpPr>
          <p:cNvPr id="11" name="10 Dikdörtgen"/>
          <p:cNvSpPr/>
          <p:nvPr/>
        </p:nvSpPr>
        <p:spPr>
          <a:xfrm>
            <a:off x="323528" y="2348880"/>
            <a:ext cx="38884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u="sng" dirty="0" err="1" smtClean="0">
                <a:solidFill>
                  <a:schemeClr val="accent2">
                    <a:lumMod val="50000"/>
                  </a:schemeClr>
                </a:solidFill>
              </a:rPr>
              <a:t>Superiorities</a:t>
            </a:r>
            <a:r>
              <a:rPr lang="tr-TR" b="1" u="sng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Examination on the nanometer scale is possible </a:t>
            </a:r>
            <a:r>
              <a:rPr lang="tr-TR" dirty="0" smtClean="0"/>
              <a:t>in </a:t>
            </a:r>
            <a:r>
              <a:rPr lang="en-US" dirty="0" smtClean="0"/>
              <a:t>magnifications</a:t>
            </a:r>
            <a:r>
              <a:rPr lang="tr-TR" dirty="0" smtClean="0"/>
              <a:t> </a:t>
            </a:r>
            <a:r>
              <a:rPr lang="en-US" dirty="0" smtClean="0"/>
              <a:t>as high as 10</a:t>
            </a:r>
            <a:r>
              <a:rPr lang="en-US" baseline="30000" dirty="0" smtClean="0"/>
              <a:t>9</a:t>
            </a:r>
            <a:r>
              <a:rPr lang="en-US" dirty="0" smtClean="0"/>
              <a:t> are possible; much better resolutions are attainable than with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microscopic</a:t>
            </a:r>
            <a:r>
              <a:rPr lang="tr-TR" dirty="0" smtClean="0"/>
              <a:t> </a:t>
            </a:r>
            <a:r>
              <a:rPr lang="tr-TR" dirty="0" err="1" smtClean="0"/>
              <a:t>techniques</a:t>
            </a:r>
            <a:r>
              <a:rPr lang="tr-TR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 Three-dimensional magnified images are generated that provide topographical</a:t>
            </a:r>
            <a:r>
              <a:rPr lang="tr-TR" dirty="0" smtClean="0"/>
              <a:t> </a:t>
            </a:r>
            <a:r>
              <a:rPr lang="en-US" dirty="0" smtClean="0"/>
              <a:t>information about features of interest.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 Some SPMs may be operated in a variety of environments (e.g., vacuum, air,</a:t>
            </a:r>
            <a:r>
              <a:rPr lang="tr-TR" dirty="0" smtClean="0"/>
              <a:t> </a:t>
            </a:r>
            <a:r>
              <a:rPr lang="en-US" dirty="0" smtClean="0"/>
              <a:t>liquid); thus, a particular specimen may be examined in its most suitable </a:t>
            </a:r>
            <a:r>
              <a:rPr lang="en-US" dirty="0" err="1" smtClean="0"/>
              <a:t>environmen</a:t>
            </a:r>
            <a:r>
              <a:rPr lang="tr-TR" dirty="0" smtClean="0"/>
              <a:t>t.</a:t>
            </a:r>
            <a:endParaRPr lang="tr-TR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004" y="3692082"/>
            <a:ext cx="4211979" cy="319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://www.angstrom-advanced.com/image/products/Microscope/AA3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27" y="2157070"/>
            <a:ext cx="3863513" cy="19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116632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00808"/>
            <a:ext cx="878497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Dikdörtgen"/>
          <p:cNvSpPr/>
          <p:nvPr/>
        </p:nvSpPr>
        <p:spPr>
          <a:xfrm>
            <a:off x="395536" y="1124744"/>
            <a:ext cx="8748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Bar chart showing size ranges for several structural features found in</a:t>
            </a:r>
            <a:r>
              <a:rPr lang="tr-TR" sz="2000" b="1" i="1" dirty="0" smtClean="0"/>
              <a:t> </a:t>
            </a:r>
            <a:r>
              <a:rPr lang="en-US" sz="2000" b="1" dirty="0" smtClean="0"/>
              <a:t>materials. </a:t>
            </a:r>
            <a:endParaRPr lang="tr-T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979712" y="116632"/>
            <a:ext cx="4566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CROSCOP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C EXAM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NAT</a:t>
            </a:r>
            <a:r>
              <a:rPr lang="tr-TR" sz="2800" b="1" dirty="0" smtClean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ON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395536" y="908720"/>
            <a:ext cx="87484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 Bar chart showing the useful resolution ranges for four microscopic</a:t>
            </a:r>
            <a:r>
              <a:rPr lang="tr-TR" sz="2000" b="1" i="1" dirty="0" smtClean="0"/>
              <a:t> </a:t>
            </a:r>
            <a:r>
              <a:rPr lang="en-US" sz="2000" b="1" dirty="0" smtClean="0"/>
              <a:t>techniques</a:t>
            </a:r>
            <a:endParaRPr lang="tr-TR" sz="2000" b="1" dirty="0" smtClean="0"/>
          </a:p>
          <a:p>
            <a:r>
              <a:rPr lang="en-US" sz="2000" b="1" dirty="0" smtClean="0"/>
              <a:t> </a:t>
            </a:r>
            <a:endParaRPr lang="tr-TR" sz="2000" b="1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29" y="1556792"/>
            <a:ext cx="901287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51520" y="44624"/>
            <a:ext cx="5314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u="sng" dirty="0" smtClean="0">
                <a:solidFill>
                  <a:schemeClr val="accent1">
                    <a:lumMod val="50000"/>
                  </a:schemeClr>
                </a:solidFill>
              </a:rPr>
              <a:t>1-</a:t>
            </a:r>
            <a:r>
              <a:rPr lang="en-US" sz="2800" b="1" u="sng" dirty="0" smtClean="0">
                <a:solidFill>
                  <a:schemeClr val="accent1">
                    <a:lumMod val="50000"/>
                  </a:schemeClr>
                </a:solidFill>
              </a:rPr>
              <a:t>Point Defects</a:t>
            </a:r>
            <a:r>
              <a:rPr lang="tr-TR" sz="2800" b="1" u="sng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r-TR" sz="2800" b="1" u="sng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sz="2800" b="1" i="1" u="sng" dirty="0">
                <a:solidFill>
                  <a:schemeClr val="accent3">
                    <a:lumMod val="50000"/>
                  </a:schemeClr>
                </a:solidFill>
              </a:rPr>
              <a:t>Zero </a:t>
            </a:r>
            <a:r>
              <a:rPr lang="en-US" sz="2800" b="1" i="1" u="sng" dirty="0" smtClean="0">
                <a:solidFill>
                  <a:schemeClr val="accent3">
                    <a:lumMod val="50000"/>
                  </a:schemeClr>
                </a:solidFill>
              </a:rPr>
              <a:t>dimensional</a:t>
            </a:r>
            <a:r>
              <a:rPr lang="tr-TR" sz="2800" b="1" i="1" u="sng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28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395536" y="620688"/>
            <a:ext cx="4888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1. Vacancies</a:t>
            </a:r>
            <a:r>
              <a:rPr lang="en-US" sz="2400" dirty="0"/>
              <a:t>: </a:t>
            </a:r>
            <a:r>
              <a:rPr lang="en-US" dirty="0"/>
              <a:t>missing atoms from lattice sites.</a:t>
            </a:r>
          </a:p>
        </p:txBody>
      </p:sp>
      <p:sp>
        <p:nvSpPr>
          <p:cNvPr id="9" name="10 Metin kutusu"/>
          <p:cNvSpPr txBox="1"/>
          <p:nvPr/>
        </p:nvSpPr>
        <p:spPr>
          <a:xfrm>
            <a:off x="107504" y="2685400"/>
            <a:ext cx="885698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tr-TR" sz="2000" dirty="0" smtClean="0"/>
              <a:t> </a:t>
            </a:r>
            <a:r>
              <a:rPr lang="en-US" sz="2000" dirty="0" smtClean="0"/>
              <a:t>All </a:t>
            </a:r>
            <a:r>
              <a:rPr lang="en-US" sz="2000" dirty="0"/>
              <a:t>crystalline solids contain</a:t>
            </a:r>
            <a:r>
              <a:rPr lang="tr-TR" sz="2000" dirty="0"/>
              <a:t> </a:t>
            </a:r>
            <a:r>
              <a:rPr lang="en-US" sz="2000" dirty="0"/>
              <a:t>vacancies and, in fact, it is not possible to create such a material that is free of </a:t>
            </a:r>
            <a:r>
              <a:rPr lang="en-US" sz="2000" dirty="0" smtClean="0"/>
              <a:t>these</a:t>
            </a:r>
            <a:r>
              <a:rPr lang="tr-TR" sz="2000" dirty="0" smtClean="0"/>
              <a:t> </a:t>
            </a:r>
            <a:r>
              <a:rPr lang="en-US" sz="2000" dirty="0" smtClean="0"/>
              <a:t>defects.</a:t>
            </a:r>
            <a:endParaRPr lang="tr-TR" sz="2000" dirty="0" smtClean="0"/>
          </a:p>
          <a:p>
            <a:pPr algn="just"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§"/>
            </a:pPr>
            <a:r>
              <a:rPr lang="tr-TR" sz="2000" dirty="0"/>
              <a:t> </a:t>
            </a:r>
            <a:r>
              <a:rPr lang="tr-TR" sz="2000" dirty="0" smtClean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presence of vacancies increases the entropy (i.e</a:t>
            </a:r>
            <a:r>
              <a:rPr lang="en-US" sz="2000" dirty="0" smtClean="0"/>
              <a:t>.,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randomness) of the crystal.</a:t>
            </a:r>
            <a:endParaRPr lang="tr-TR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52197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ikdörtgen 2"/>
          <p:cNvSpPr/>
          <p:nvPr/>
        </p:nvSpPr>
        <p:spPr>
          <a:xfrm>
            <a:off x="251520" y="4000311"/>
            <a:ext cx="731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Why should vacancies form</a:t>
            </a:r>
            <a:r>
              <a:rPr lang="en-US" b="1" dirty="0" smtClean="0"/>
              <a:t>?</a:t>
            </a:r>
            <a:r>
              <a:rPr lang="tr-TR" b="1" dirty="0" smtClean="0"/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explained using principles of</a:t>
            </a:r>
            <a:r>
              <a:rPr lang="tr-TR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thermodynamics</a:t>
            </a:r>
            <a:r>
              <a:rPr lang="tr-TR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372468" y="4322048"/>
            <a:ext cx="566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energy required to create a vacancy.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1125092" y="4643844"/>
            <a:ext cx="406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accent3">
                    <a:lumMod val="50000"/>
                  </a:schemeClr>
                </a:solidFill>
              </a:rPr>
              <a:t>Qv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= Activation energy to create vacancy</a:t>
            </a:r>
          </a:p>
        </p:txBody>
      </p:sp>
      <p:sp>
        <p:nvSpPr>
          <p:cNvPr id="12" name="Dikdörtgen 11"/>
          <p:cNvSpPr/>
          <p:nvPr/>
        </p:nvSpPr>
        <p:spPr>
          <a:xfrm>
            <a:off x="338864" y="4897296"/>
            <a:ext cx="7833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does the energy to overcome </a:t>
            </a:r>
            <a:r>
              <a:rPr lang="en-US" i="1" dirty="0"/>
              <a:t>Qv </a:t>
            </a:r>
            <a:r>
              <a:rPr lang="en-US" dirty="0"/>
              <a:t>come from?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Thermal Energy!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7" y="5416198"/>
            <a:ext cx="37433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ikdörtgen 12"/>
          <p:cNvSpPr/>
          <p:nvPr/>
        </p:nvSpPr>
        <p:spPr>
          <a:xfrm>
            <a:off x="3995936" y="5229200"/>
            <a:ext cx="47525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k = </a:t>
            </a:r>
            <a:r>
              <a:rPr lang="en-US" dirty="0"/>
              <a:t>Boltzmann </a:t>
            </a:r>
            <a:r>
              <a:rPr lang="en-US" dirty="0" smtClean="0"/>
              <a:t>constant</a:t>
            </a:r>
            <a:endParaRPr lang="tr-TR" dirty="0"/>
          </a:p>
          <a:p>
            <a:r>
              <a:rPr lang="tr-TR" dirty="0" smtClean="0"/>
              <a:t>     (</a:t>
            </a:r>
            <a:r>
              <a:rPr lang="en-US" dirty="0" smtClean="0"/>
              <a:t>1.38</a:t>
            </a:r>
            <a:r>
              <a:rPr lang="tr-TR" dirty="0" smtClean="0"/>
              <a:t>x</a:t>
            </a:r>
            <a:r>
              <a:rPr lang="en-US" dirty="0" smtClean="0"/>
              <a:t>10</a:t>
            </a:r>
            <a:r>
              <a:rPr lang="tr-TR" baseline="30000" dirty="0" smtClean="0"/>
              <a:t>-</a:t>
            </a:r>
            <a:r>
              <a:rPr lang="en-US" baseline="30000" dirty="0" smtClean="0"/>
              <a:t>23</a:t>
            </a:r>
            <a:r>
              <a:rPr lang="en-US" dirty="0" smtClean="0"/>
              <a:t> J/atom</a:t>
            </a:r>
            <a:r>
              <a:rPr lang="tr-TR" dirty="0" smtClean="0"/>
              <a:t>-</a:t>
            </a:r>
            <a:r>
              <a:rPr lang="en-US" dirty="0" smtClean="0"/>
              <a:t>K</a:t>
            </a:r>
            <a:r>
              <a:rPr lang="tr-TR" dirty="0" smtClean="0"/>
              <a:t>) or </a:t>
            </a:r>
            <a:r>
              <a:rPr lang="tr-TR" dirty="0"/>
              <a:t>(</a:t>
            </a:r>
            <a:r>
              <a:rPr lang="tr-TR" dirty="0" smtClean="0"/>
              <a:t>8.62x</a:t>
            </a:r>
            <a:r>
              <a:rPr lang="en-US" dirty="0"/>
              <a:t>10</a:t>
            </a:r>
            <a:r>
              <a:rPr lang="tr-TR" baseline="30000" dirty="0" smtClean="0"/>
              <a:t>-5</a:t>
            </a:r>
            <a:r>
              <a:rPr lang="en-US" dirty="0" smtClean="0"/>
              <a:t> </a:t>
            </a:r>
            <a:r>
              <a:rPr lang="tr-TR" dirty="0" smtClean="0"/>
              <a:t>eV</a:t>
            </a:r>
            <a:r>
              <a:rPr lang="en-US" dirty="0" smtClean="0"/>
              <a:t>/atom</a:t>
            </a:r>
            <a:r>
              <a:rPr lang="tr-TR" dirty="0"/>
              <a:t>-</a:t>
            </a:r>
            <a:r>
              <a:rPr lang="en-US" dirty="0" smtClean="0"/>
              <a:t>K</a:t>
            </a:r>
            <a:r>
              <a:rPr lang="tr-TR" dirty="0" smtClean="0"/>
              <a:t>)</a:t>
            </a:r>
          </a:p>
          <a:p>
            <a:r>
              <a:rPr lang="en-US" i="1" dirty="0" smtClean="0"/>
              <a:t>T</a:t>
            </a:r>
            <a:r>
              <a:rPr lang="tr-TR" i="1" dirty="0" smtClean="0"/>
              <a:t>= T</a:t>
            </a:r>
            <a:r>
              <a:rPr lang="en-US" dirty="0" err="1" smtClean="0"/>
              <a:t>emperature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tr-TR" dirty="0" smtClean="0"/>
              <a:t>K</a:t>
            </a:r>
            <a:r>
              <a:rPr lang="en-US" dirty="0" err="1" smtClean="0"/>
              <a:t>elvin</a:t>
            </a:r>
            <a:endParaRPr lang="en-US" dirty="0"/>
          </a:p>
          <a:p>
            <a:r>
              <a:rPr lang="en-US" b="1" i="1" dirty="0" err="1">
                <a:solidFill>
                  <a:srgbClr val="FF0000"/>
                </a:solidFill>
              </a:rPr>
              <a:t>Nv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depends on temperature</a:t>
            </a:r>
            <a:r>
              <a:rPr lang="en-US" b="1" dirty="0" smtClean="0">
                <a:solidFill>
                  <a:srgbClr val="FF0000"/>
                </a:solidFill>
              </a:rPr>
              <a:t>!</a:t>
            </a:r>
            <a:r>
              <a:rPr lang="tr-TR" b="1" dirty="0" smtClean="0">
                <a:solidFill>
                  <a:srgbClr val="FF0000"/>
                </a:solidFill>
              </a:rPr>
              <a:t> &amp; </a:t>
            </a:r>
            <a:r>
              <a:rPr lang="en-US" b="1" dirty="0" smtClean="0">
                <a:solidFill>
                  <a:srgbClr val="FF0000"/>
                </a:solidFill>
              </a:rPr>
              <a:t>increases exponentially</a:t>
            </a:r>
            <a:r>
              <a:rPr lang="en-US" b="1" dirty="0">
                <a:solidFill>
                  <a:srgbClr val="FF0000"/>
                </a:solidFill>
              </a:rPr>
              <a:t> with temperature</a:t>
            </a:r>
          </a:p>
        </p:txBody>
      </p:sp>
      <p:sp>
        <p:nvSpPr>
          <p:cNvPr id="14" name="Dikdörtgen 13"/>
          <p:cNvSpPr/>
          <p:nvPr/>
        </p:nvSpPr>
        <p:spPr>
          <a:xfrm>
            <a:off x="0" y="6239053"/>
            <a:ext cx="914400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For most metals, the fraction of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vacancies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r-TR" b="1" dirty="0" err="1" smtClean="0">
                <a:solidFill>
                  <a:schemeClr val="accent3">
                    <a:lumMod val="50000"/>
                  </a:schemeClr>
                </a:solidFill>
              </a:rPr>
              <a:t>Nv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b="1" i="1" dirty="0" smtClean="0">
                <a:solidFill>
                  <a:schemeClr val="accent3">
                    <a:lumMod val="50000"/>
                  </a:schemeClr>
                </a:solidFill>
              </a:rPr>
              <a:t>N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just below the melting temperature is on the order of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r>
              <a:rPr lang="tr-TR" b="1" baseline="30000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en-US" b="1" baseline="300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; that is, one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lattice</a:t>
            </a:r>
            <a:r>
              <a:rPr lang="tr-TR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site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out of 10,000 will be empty.</a:t>
            </a:r>
          </a:p>
        </p:txBody>
      </p:sp>
      <p:sp>
        <p:nvSpPr>
          <p:cNvPr id="15" name="Dikdörtgen 10"/>
          <p:cNvSpPr/>
          <p:nvPr/>
        </p:nvSpPr>
        <p:spPr>
          <a:xfrm>
            <a:off x="179512" y="5147900"/>
            <a:ext cx="2288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i="1" dirty="0">
                <a:solidFill>
                  <a:srgbClr val="FF0000"/>
                </a:solidFill>
              </a:rPr>
              <a:t>e</a:t>
            </a:r>
            <a:r>
              <a:rPr lang="tr-TR" b="1" i="1" dirty="0" smtClean="0">
                <a:solidFill>
                  <a:srgbClr val="FF0000"/>
                </a:solidFill>
              </a:rPr>
              <a:t>quilibrium condition: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67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23528" y="260648"/>
            <a:ext cx="2450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u="sng" dirty="0" smtClean="0">
                <a:solidFill>
                  <a:schemeClr val="accent1">
                    <a:lumMod val="50000"/>
                  </a:schemeClr>
                </a:solidFill>
              </a:rPr>
              <a:t>1-</a:t>
            </a:r>
            <a:r>
              <a:rPr lang="en-US" sz="2800" b="1" u="sng" dirty="0" smtClean="0">
                <a:solidFill>
                  <a:schemeClr val="accent1">
                    <a:lumMod val="50000"/>
                  </a:schemeClr>
                </a:solidFill>
              </a:rPr>
              <a:t>Point </a:t>
            </a:r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</a:rPr>
              <a:t>Defects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95536" y="836712"/>
            <a:ext cx="8424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b="1" dirty="0" smtClean="0"/>
              <a:t>Self-interstitial</a:t>
            </a:r>
            <a:r>
              <a:rPr lang="tr-TR" sz="2400" b="1" dirty="0" smtClean="0"/>
              <a:t>: </a:t>
            </a:r>
            <a:r>
              <a:rPr lang="en-US" dirty="0" smtClean="0"/>
              <a:t>an </a:t>
            </a:r>
            <a:r>
              <a:rPr lang="en-US" dirty="0"/>
              <a:t>extra atom (of the same type as the </a:t>
            </a:r>
            <a:r>
              <a:rPr lang="en-US" dirty="0" smtClean="0"/>
              <a:t>lattice</a:t>
            </a:r>
            <a:r>
              <a:rPr lang="tr-TR" dirty="0" smtClean="0"/>
              <a:t> </a:t>
            </a:r>
            <a:r>
              <a:rPr lang="en-US" dirty="0" smtClean="0"/>
              <a:t>atoms</a:t>
            </a:r>
            <a:r>
              <a:rPr lang="en-US" dirty="0"/>
              <a:t>) placed in between lattice sites.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63" y="1648977"/>
            <a:ext cx="6326880" cy="185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ikdörtgen 4"/>
          <p:cNvSpPr/>
          <p:nvPr/>
        </p:nvSpPr>
        <p:spPr>
          <a:xfrm>
            <a:off x="323528" y="3645024"/>
            <a:ext cx="822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equilibrium number of </a:t>
            </a:r>
            <a:r>
              <a:rPr lang="en-US" dirty="0" smtClean="0"/>
              <a:t>self-</a:t>
            </a:r>
            <a:r>
              <a:rPr lang="en-US" dirty="0" err="1" smtClean="0"/>
              <a:t>intersti</a:t>
            </a:r>
            <a:r>
              <a:rPr lang="tr-TR" dirty="0" smtClean="0"/>
              <a:t>ti</a:t>
            </a:r>
            <a:r>
              <a:rPr lang="en-US" dirty="0" err="1" smtClean="0"/>
              <a:t>als</a:t>
            </a:r>
            <a:r>
              <a:rPr lang="en-US" dirty="0"/>
              <a:t>: treat similarly as vacancies.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149080"/>
            <a:ext cx="217289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179512" y="5157192"/>
            <a:ext cx="8640960" cy="147732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Self-interstitials are usually not as highly probable as vacancies</a:t>
            </a:r>
            <a:r>
              <a:rPr lang="en-US" b="1" dirty="0" smtClean="0"/>
              <a:t>.</a:t>
            </a:r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Typically, </a:t>
            </a:r>
            <a:r>
              <a:rPr lang="tr-TR" dirty="0" smtClean="0">
                <a:solidFill>
                  <a:schemeClr val="accent2">
                    <a:lumMod val="75000"/>
                  </a:schemeClr>
                </a:solidFill>
              </a:rPr>
              <a:t>self-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interstitial </a:t>
            </a:r>
            <a:r>
              <a:rPr lang="tr-TR" dirty="0" smtClean="0">
                <a:solidFill>
                  <a:schemeClr val="accent2">
                    <a:lumMod val="75000"/>
                  </a:schemeClr>
                </a:solidFill>
              </a:rPr>
              <a:t>atoms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are much </a:t>
            </a:r>
            <a:r>
              <a:rPr lang="tr-TR" dirty="0" smtClean="0">
                <a:solidFill>
                  <a:schemeClr val="accent2">
                    <a:lumMod val="75000"/>
                  </a:schemeClr>
                </a:solidFill>
              </a:rPr>
              <a:t>larger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than </a:t>
            </a:r>
            <a:r>
              <a:rPr lang="tr-TR" dirty="0" smtClean="0">
                <a:solidFill>
                  <a:schemeClr val="accent2">
                    <a:lumMod val="75000"/>
                  </a:schemeClr>
                </a:solidFill>
              </a:rPr>
              <a:t>interstitial vacancies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Self-interstitials would likely introduce significantly larger distortions!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he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formation of this defect is not highly probable, and it exists in very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small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concentrations,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which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are significantly lower than for vacancies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tr-TR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i.e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Qs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Qv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>
                <a:solidFill>
                  <a:schemeClr val="accent3">
                    <a:lumMod val="50000"/>
                  </a:schemeClr>
                </a:solidFill>
              </a:rPr>
              <a:t>Point defects: example </a:t>
            </a:r>
            <a:r>
              <a:rPr lang="en-US" sz="2400" b="1" u="sng" dirty="0" smtClean="0">
                <a:solidFill>
                  <a:schemeClr val="accent3">
                    <a:lumMod val="50000"/>
                  </a:schemeClr>
                </a:solidFill>
              </a:rPr>
              <a:t>problem</a:t>
            </a:r>
            <a:r>
              <a:rPr lang="tr-TR" sz="2400" b="1" u="sng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n-US" sz="2400" b="1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3528" y="980728"/>
            <a:ext cx="8568952" cy="86409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dirty="0"/>
              <a:t>Calculate the equilibrium number of vacancies per cubic meter for copper </a:t>
            </a:r>
            <a:r>
              <a:rPr lang="en-US" dirty="0" smtClean="0"/>
              <a:t>at</a:t>
            </a:r>
            <a:r>
              <a:rPr lang="tr-TR" dirty="0" smtClean="0"/>
              <a:t> </a:t>
            </a:r>
            <a:r>
              <a:rPr lang="en-US" dirty="0" smtClean="0"/>
              <a:t>1000</a:t>
            </a:r>
            <a:r>
              <a:rPr lang="tr-TR" dirty="0" smtClean="0"/>
              <a:t>°</a:t>
            </a:r>
            <a:r>
              <a:rPr lang="en-US" dirty="0" smtClean="0"/>
              <a:t>C</a:t>
            </a:r>
            <a:r>
              <a:rPr lang="en-US" dirty="0"/>
              <a:t>.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energy </a:t>
            </a:r>
            <a:r>
              <a:rPr lang="en-US" dirty="0"/>
              <a:t>for vacancy formation is 0.9 </a:t>
            </a:r>
            <a:r>
              <a:rPr lang="en-US" dirty="0" err="1"/>
              <a:t>eV</a:t>
            </a:r>
            <a:r>
              <a:rPr lang="en-US" dirty="0"/>
              <a:t>/atom; the atomic </a:t>
            </a:r>
            <a:r>
              <a:rPr lang="en-US" dirty="0" smtClean="0"/>
              <a:t>weight</a:t>
            </a:r>
            <a:r>
              <a:rPr lang="tr-TR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density </a:t>
            </a:r>
            <a:r>
              <a:rPr lang="en-US" dirty="0" smtClean="0"/>
              <a:t>at 1000</a:t>
            </a:r>
            <a:r>
              <a:rPr lang="tr-TR" dirty="0" smtClean="0"/>
              <a:t>°</a:t>
            </a:r>
            <a:r>
              <a:rPr lang="en-US" dirty="0"/>
              <a:t>C 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tr-TR" dirty="0" smtClean="0"/>
              <a:t>Cu</a:t>
            </a:r>
            <a:r>
              <a:rPr lang="en-US" dirty="0" smtClean="0"/>
              <a:t> </a:t>
            </a:r>
            <a:r>
              <a:rPr lang="en-US" dirty="0"/>
              <a:t>are 63.5 g/</a:t>
            </a:r>
            <a:r>
              <a:rPr lang="en-US" dirty="0" err="1"/>
              <a:t>mol</a:t>
            </a:r>
            <a:r>
              <a:rPr lang="en-US" dirty="0"/>
              <a:t> and 8.4 g/cm</a:t>
            </a:r>
            <a:r>
              <a:rPr lang="en-US" baseline="30000" dirty="0"/>
              <a:t>3</a:t>
            </a:r>
            <a:r>
              <a:rPr lang="en-US" dirty="0"/>
              <a:t>, </a:t>
            </a:r>
            <a:r>
              <a:rPr lang="en-US" dirty="0" smtClean="0"/>
              <a:t>respectively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4" name="Dikdörtgen 3"/>
          <p:cNvSpPr/>
          <p:nvPr/>
        </p:nvSpPr>
        <p:spPr>
          <a:xfrm>
            <a:off x="395536" y="1988840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Solution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6912"/>
            <a:ext cx="37433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70262"/>
            <a:ext cx="5544616" cy="156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5013176"/>
            <a:ext cx="6436739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ikdörtgen 6"/>
          <p:cNvSpPr/>
          <p:nvPr/>
        </p:nvSpPr>
        <p:spPr>
          <a:xfrm>
            <a:off x="225996" y="4571836"/>
            <a:ext cx="623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Thus, the number of vacancies at </a:t>
            </a:r>
            <a:r>
              <a:rPr lang="en-US" dirty="0" smtClean="0"/>
              <a:t>1000</a:t>
            </a:r>
            <a:r>
              <a:rPr lang="tr-TR" dirty="0" smtClean="0"/>
              <a:t>°</a:t>
            </a:r>
            <a:r>
              <a:rPr lang="en-US" dirty="0"/>
              <a:t>C </a:t>
            </a:r>
            <a:r>
              <a:rPr lang="en-US" dirty="0" smtClean="0"/>
              <a:t>(</a:t>
            </a:r>
            <a:r>
              <a:rPr lang="en-US" dirty="0"/>
              <a:t>1273 K) is equal to</a:t>
            </a:r>
          </a:p>
        </p:txBody>
      </p:sp>
      <p:sp>
        <p:nvSpPr>
          <p:cNvPr id="8" name="Dikdörtgen 7"/>
          <p:cNvSpPr/>
          <p:nvPr/>
        </p:nvSpPr>
        <p:spPr>
          <a:xfrm>
            <a:off x="171996" y="2357978"/>
            <a:ext cx="885698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it is first </a:t>
            </a:r>
            <a:r>
              <a:rPr lang="en-US" dirty="0" smtClean="0"/>
              <a:t>necessary</a:t>
            </a:r>
            <a:r>
              <a:rPr lang="tr-TR" dirty="0" smtClean="0"/>
              <a:t> </a:t>
            </a:r>
            <a:r>
              <a:rPr lang="en-US" dirty="0" smtClean="0"/>
              <a:t>to </a:t>
            </a:r>
            <a:r>
              <a:rPr lang="en-US" dirty="0"/>
              <a:t>determine the value of </a:t>
            </a:r>
            <a:r>
              <a:rPr lang="en-US" i="1" dirty="0"/>
              <a:t>N</a:t>
            </a:r>
            <a:r>
              <a:rPr lang="en-US" dirty="0"/>
              <a:t>, the number of atomic sites per cubic </a:t>
            </a:r>
            <a:r>
              <a:rPr lang="en-US" dirty="0" smtClean="0"/>
              <a:t>meter</a:t>
            </a:r>
            <a:r>
              <a:rPr lang="tr-TR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copper, from its atomic weight </a:t>
            </a:r>
            <a:r>
              <a:rPr lang="en-US" i="1" dirty="0" smtClean="0"/>
              <a:t>A</a:t>
            </a:r>
            <a:r>
              <a:rPr lang="tr-TR" baseline="-25000" dirty="0" smtClean="0"/>
              <a:t>Cu</a:t>
            </a:r>
            <a:r>
              <a:rPr lang="en-US" dirty="0" smtClean="0"/>
              <a:t>, </a:t>
            </a:r>
            <a:r>
              <a:rPr lang="en-US" dirty="0"/>
              <a:t>its density , and Avogadro’s </a:t>
            </a:r>
            <a:r>
              <a:rPr lang="en-US" dirty="0" smtClean="0"/>
              <a:t>number</a:t>
            </a:r>
            <a:r>
              <a:rPr lang="tr-TR" dirty="0" smtClean="0"/>
              <a:t> </a:t>
            </a:r>
            <a:r>
              <a:rPr lang="en-US" i="1" dirty="0" smtClean="0"/>
              <a:t>N</a:t>
            </a:r>
            <a:r>
              <a:rPr lang="en-US" baseline="-25000" dirty="0" smtClean="0"/>
              <a:t>A</a:t>
            </a:r>
            <a:r>
              <a:rPr lang="en-US" dirty="0"/>
              <a:t>, according to</a:t>
            </a:r>
          </a:p>
        </p:txBody>
      </p:sp>
    </p:spTree>
    <p:extLst>
      <p:ext uri="{BB962C8B-B14F-4D97-AF65-F5344CB8AC3E}">
        <p14:creationId xmlns:p14="http://schemas.microsoft.com/office/powerpoint/2010/main" val="163236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11560" y="655380"/>
            <a:ext cx="253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3. </a:t>
            </a:r>
            <a:r>
              <a:rPr lang="en-US" b="1" dirty="0" smtClean="0">
                <a:solidFill>
                  <a:srgbClr val="FF0000"/>
                </a:solidFill>
              </a:rPr>
              <a:t>IMPURITIES </a:t>
            </a:r>
            <a:r>
              <a:rPr lang="en-US" b="1" dirty="0">
                <a:solidFill>
                  <a:srgbClr val="FF0000"/>
                </a:solidFill>
              </a:rPr>
              <a:t>IN SOLIDS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135737" y="116632"/>
            <a:ext cx="2450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b="1" u="sng" dirty="0" smtClean="0">
                <a:solidFill>
                  <a:schemeClr val="accent1">
                    <a:lumMod val="50000"/>
                  </a:schemeClr>
                </a:solidFill>
              </a:rPr>
              <a:t>1-</a:t>
            </a:r>
            <a:r>
              <a:rPr lang="en-US" sz="2800" b="1" u="sng" dirty="0" smtClean="0">
                <a:solidFill>
                  <a:schemeClr val="accent1">
                    <a:lumMod val="50000"/>
                  </a:schemeClr>
                </a:solidFill>
              </a:rPr>
              <a:t>Point </a:t>
            </a:r>
            <a:r>
              <a:rPr lang="en-US" sz="2800" b="1" u="sng" dirty="0">
                <a:solidFill>
                  <a:schemeClr val="accent1">
                    <a:lumMod val="50000"/>
                  </a:schemeClr>
                </a:solidFill>
              </a:rPr>
              <a:t>Defects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51520" y="1046848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A pure metal consisting of only one type of atom just isn’t possible; impurity or </a:t>
            </a:r>
            <a:r>
              <a:rPr lang="en-US" i="1" dirty="0" smtClean="0"/>
              <a:t>foreign</a:t>
            </a:r>
            <a:r>
              <a:rPr lang="tr-TR" i="1" dirty="0" smtClean="0"/>
              <a:t> </a:t>
            </a:r>
            <a:r>
              <a:rPr lang="en-US" i="1" dirty="0" smtClean="0"/>
              <a:t>atoms </a:t>
            </a:r>
            <a:r>
              <a:rPr lang="en-US" i="1" dirty="0"/>
              <a:t>will always be present, and some will exist as crystalline point defects.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51520" y="2708920"/>
            <a:ext cx="8568952" cy="39241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In </a:t>
            </a:r>
            <a:r>
              <a:rPr lang="en-US" dirty="0"/>
              <a:t>the limit of small number of impurities: consider as point </a:t>
            </a:r>
            <a:r>
              <a:rPr lang="en-US" dirty="0" smtClean="0"/>
              <a:t>defects</a:t>
            </a:r>
            <a:r>
              <a:rPr lang="tr-TR" dirty="0" smtClean="0"/>
              <a:t> ( </a:t>
            </a:r>
            <a:r>
              <a:rPr lang="en-US" i="1" dirty="0" smtClean="0"/>
              <a:t>99.9999%</a:t>
            </a:r>
            <a:r>
              <a:rPr lang="tr-TR" i="1" dirty="0" smtClean="0"/>
              <a:t> </a:t>
            </a:r>
            <a:r>
              <a:rPr lang="tr-TR" i="1" dirty="0" err="1" smtClean="0"/>
              <a:t>pure</a:t>
            </a:r>
            <a:r>
              <a:rPr lang="tr-TR" i="1" dirty="0" smtClean="0"/>
              <a:t>)</a:t>
            </a:r>
            <a:r>
              <a:rPr lang="en-US" dirty="0" smtClean="0"/>
              <a:t>.</a:t>
            </a:r>
            <a:endParaRPr lang="tr-TR" dirty="0" smtClean="0"/>
          </a:p>
          <a:p>
            <a:endParaRPr lang="tr-TR" sz="5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2</a:t>
            </a:r>
            <a:r>
              <a:rPr lang="en-US" dirty="0"/>
              <a:t>. When there is a large amount: consider as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solution.</a:t>
            </a:r>
          </a:p>
          <a:p>
            <a:r>
              <a:rPr lang="en-US" dirty="0"/>
              <a:t>Many familiar materials are highly impure (e.g. metal </a:t>
            </a:r>
            <a:r>
              <a:rPr lang="en-US" dirty="0" smtClean="0"/>
              <a:t>alloys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which impurity atoms have been </a:t>
            </a:r>
            <a:r>
              <a:rPr lang="en-US" dirty="0" smtClean="0"/>
              <a:t>added</a:t>
            </a:r>
            <a:r>
              <a:rPr lang="tr-TR" dirty="0" smtClean="0"/>
              <a:t> </a:t>
            </a:r>
            <a:r>
              <a:rPr lang="en-US" dirty="0" smtClean="0"/>
              <a:t>intentionally </a:t>
            </a:r>
            <a:r>
              <a:rPr lang="en-US" dirty="0"/>
              <a:t>to impart specific characteristics to the material</a:t>
            </a:r>
            <a:r>
              <a:rPr lang="en-US" dirty="0" smtClean="0"/>
              <a:t>).</a:t>
            </a:r>
            <a:endParaRPr lang="tr-TR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i="1" dirty="0"/>
              <a:t>For </a:t>
            </a:r>
            <a:r>
              <a:rPr lang="en-US" i="1" dirty="0" smtClean="0"/>
              <a:t>example,</a:t>
            </a:r>
            <a:r>
              <a:rPr lang="tr-TR" i="1" dirty="0" smtClean="0"/>
              <a:t> </a:t>
            </a:r>
            <a:r>
              <a:rPr lang="en-US" dirty="0" smtClean="0"/>
              <a:t>sterling </a:t>
            </a:r>
            <a:r>
              <a:rPr lang="en-US" dirty="0"/>
              <a:t>silver is a </a:t>
            </a:r>
            <a:r>
              <a:rPr lang="en-US" dirty="0" smtClean="0"/>
              <a:t>92.5</a:t>
            </a:r>
            <a:r>
              <a:rPr lang="tr-TR" dirty="0" smtClean="0"/>
              <a:t> </a:t>
            </a:r>
            <a:r>
              <a:rPr lang="en-US" dirty="0" smtClean="0"/>
              <a:t>% silver</a:t>
            </a:r>
            <a:r>
              <a:rPr lang="tr-TR" dirty="0" smtClean="0"/>
              <a:t> and </a:t>
            </a:r>
            <a:r>
              <a:rPr lang="en-US" dirty="0" smtClean="0"/>
              <a:t>7.5</a:t>
            </a:r>
            <a:r>
              <a:rPr lang="en-US" dirty="0"/>
              <a:t>% copper alloy. In normal ambient </a:t>
            </a:r>
            <a:r>
              <a:rPr lang="en-US" dirty="0" smtClean="0"/>
              <a:t>environments,</a:t>
            </a:r>
            <a:r>
              <a:rPr lang="tr-TR" dirty="0" smtClean="0"/>
              <a:t> </a:t>
            </a:r>
            <a:r>
              <a:rPr lang="en-US" dirty="0" smtClean="0"/>
              <a:t>pure </a:t>
            </a:r>
            <a:r>
              <a:rPr lang="en-US" dirty="0"/>
              <a:t>silver is highly corrosion resistant, but also very soft. Alloying </a:t>
            </a:r>
            <a:r>
              <a:rPr lang="en-US" dirty="0" smtClean="0"/>
              <a:t>with</a:t>
            </a:r>
            <a:r>
              <a:rPr lang="tr-TR" dirty="0" smtClean="0"/>
              <a:t> </a:t>
            </a:r>
            <a:r>
              <a:rPr lang="en-US" dirty="0" smtClean="0"/>
              <a:t>copper </a:t>
            </a:r>
            <a:r>
              <a:rPr lang="en-US" dirty="0"/>
              <a:t>significantly enhances the mechanical strength without </a:t>
            </a:r>
            <a:r>
              <a:rPr lang="en-US" dirty="0" smtClean="0"/>
              <a:t>de</a:t>
            </a:r>
            <a:r>
              <a:rPr lang="tr-TR" dirty="0" smtClean="0"/>
              <a:t>creasing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corrosion</a:t>
            </a:r>
            <a:r>
              <a:rPr lang="tr-TR" dirty="0" smtClean="0"/>
              <a:t> </a:t>
            </a:r>
            <a:r>
              <a:rPr lang="en-US" dirty="0" smtClean="0"/>
              <a:t>resistance appreciably</a:t>
            </a:r>
            <a:r>
              <a:rPr lang="tr-TR" dirty="0" smtClean="0"/>
              <a:t>.</a:t>
            </a:r>
          </a:p>
          <a:p>
            <a:r>
              <a:rPr lang="en-US" b="1" dirty="0"/>
              <a:t>Solid </a:t>
            </a:r>
            <a:r>
              <a:rPr lang="en-US" b="1" dirty="0" smtClean="0"/>
              <a:t>solutions</a:t>
            </a:r>
            <a:r>
              <a:rPr lang="tr-TR" b="1" dirty="0" smtClean="0"/>
              <a:t>:</a:t>
            </a:r>
            <a:endParaRPr lang="en-US" b="1" dirty="0"/>
          </a:p>
          <a:p>
            <a:pPr algn="just"/>
            <a:r>
              <a:rPr lang="en-US" dirty="0"/>
              <a:t>Homogeneous distribution of impurities (similar to liquid solutions) </a:t>
            </a:r>
            <a:r>
              <a:rPr lang="en-US" dirty="0" smtClean="0"/>
              <a:t>with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crystal </a:t>
            </a:r>
            <a:r>
              <a:rPr lang="en-US" dirty="0" smtClean="0"/>
              <a:t>structure </a:t>
            </a:r>
            <a:r>
              <a:rPr lang="en-US" dirty="0"/>
              <a:t>of the host material maintained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b="1" dirty="0"/>
              <a:t>Solvent: </a:t>
            </a:r>
            <a:r>
              <a:rPr lang="en-US" dirty="0"/>
              <a:t>element or compound that is </a:t>
            </a:r>
            <a:r>
              <a:rPr lang="tr-TR" dirty="0" smtClean="0"/>
              <a:t>in </a:t>
            </a:r>
            <a:r>
              <a:rPr lang="en-US" dirty="0" smtClean="0"/>
              <a:t>m</a:t>
            </a:r>
            <a:r>
              <a:rPr lang="tr-TR" dirty="0" smtClean="0"/>
              <a:t>ajor</a:t>
            </a:r>
            <a:r>
              <a:rPr lang="en-US" dirty="0" smtClean="0"/>
              <a:t> </a:t>
            </a:r>
            <a:r>
              <a:rPr lang="tr-TR" dirty="0" smtClean="0"/>
              <a:t>concentration </a:t>
            </a:r>
            <a:r>
              <a:rPr lang="en-US" dirty="0" smtClean="0"/>
              <a:t>(host </a:t>
            </a:r>
            <a:r>
              <a:rPr lang="en-US" dirty="0"/>
              <a:t>atoms).</a:t>
            </a:r>
          </a:p>
          <a:p>
            <a:r>
              <a:rPr lang="en-US" b="1" dirty="0"/>
              <a:t>Solute: </a:t>
            </a:r>
            <a:r>
              <a:rPr lang="en-US" dirty="0"/>
              <a:t>element or compound present in minor concentration (</a:t>
            </a:r>
            <a:r>
              <a:rPr lang="en-US" dirty="0" smtClean="0"/>
              <a:t>impurity</a:t>
            </a:r>
            <a:r>
              <a:rPr lang="tr-TR" dirty="0" smtClean="0"/>
              <a:t> atoms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8" name="Dikdörtgen 7"/>
          <p:cNvSpPr/>
          <p:nvPr/>
        </p:nvSpPr>
        <p:spPr>
          <a:xfrm>
            <a:off x="251520" y="1717716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In fact, even with relatively sophisticated techniques, it is difficult to refine </a:t>
            </a:r>
            <a:r>
              <a:rPr lang="en-US" i="1" dirty="0" smtClean="0"/>
              <a:t>metals</a:t>
            </a:r>
            <a:r>
              <a:rPr lang="tr-TR" i="1" dirty="0" smtClean="0"/>
              <a:t> </a:t>
            </a:r>
            <a:r>
              <a:rPr lang="en-US" i="1" dirty="0" smtClean="0"/>
              <a:t>to </a:t>
            </a:r>
            <a:r>
              <a:rPr lang="en-US" i="1" dirty="0"/>
              <a:t>a purity in excess of </a:t>
            </a:r>
            <a:r>
              <a:rPr lang="en-US" i="1" dirty="0" smtClean="0"/>
              <a:t>99.9999</a:t>
            </a:r>
            <a:r>
              <a:rPr lang="tr-TR" i="1" dirty="0" smtClean="0"/>
              <a:t> </a:t>
            </a:r>
            <a:r>
              <a:rPr lang="en-US" i="1" dirty="0" smtClean="0"/>
              <a:t>%. </a:t>
            </a:r>
            <a:r>
              <a:rPr lang="en-US" i="1" dirty="0"/>
              <a:t>At this level, on the order of 10</a:t>
            </a:r>
            <a:r>
              <a:rPr lang="en-US" i="1" baseline="30000" dirty="0"/>
              <a:t>22</a:t>
            </a:r>
            <a:r>
              <a:rPr lang="en-US" i="1" dirty="0"/>
              <a:t> to 10</a:t>
            </a:r>
            <a:r>
              <a:rPr lang="en-US" i="1" baseline="30000" dirty="0"/>
              <a:t>23</a:t>
            </a:r>
            <a:r>
              <a:rPr lang="en-US" i="1" dirty="0"/>
              <a:t> </a:t>
            </a:r>
            <a:r>
              <a:rPr lang="en-US" i="1" dirty="0" smtClean="0"/>
              <a:t>impurity</a:t>
            </a:r>
            <a:r>
              <a:rPr lang="tr-TR" i="1" dirty="0" smtClean="0"/>
              <a:t> </a:t>
            </a:r>
            <a:r>
              <a:rPr lang="en-US" i="1" dirty="0" smtClean="0"/>
              <a:t>atoms </a:t>
            </a:r>
            <a:r>
              <a:rPr lang="en-US" i="1" dirty="0"/>
              <a:t>will be present in one cubic meter of </a:t>
            </a:r>
            <a:r>
              <a:rPr lang="en-US" i="1" dirty="0" smtClean="0"/>
              <a:t>material</a:t>
            </a:r>
            <a:r>
              <a:rPr lang="tr-TR" i="1" dirty="0" smtClean="0"/>
              <a:t>.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930183" y="5133832"/>
            <a:ext cx="660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d</a:t>
            </a:r>
            <a:r>
              <a:rPr lang="tr-TR" dirty="0" smtClean="0">
                <a:solidFill>
                  <a:srgbClr val="FF0000"/>
                </a:solidFill>
              </a:rPr>
              <a:t>epends on the type and concentration of </a:t>
            </a:r>
            <a:r>
              <a:rPr lang="tr-TR" dirty="0">
                <a:solidFill>
                  <a:srgbClr val="FF0000"/>
                </a:solidFill>
              </a:rPr>
              <a:t>impurity</a:t>
            </a:r>
            <a:r>
              <a:rPr lang="tr-TR" dirty="0" smtClean="0">
                <a:solidFill>
                  <a:srgbClr val="FF0000"/>
                </a:solidFill>
              </a:rPr>
              <a:t> and temperature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4678" y="5954056"/>
            <a:ext cx="10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rgbClr val="FF0000"/>
                </a:solidFill>
                <a:sym typeface="Symbol"/>
              </a:rPr>
              <a:t> </a:t>
            </a:r>
            <a:r>
              <a:rPr lang="tr-TR" b="1" dirty="0" smtClean="0">
                <a:solidFill>
                  <a:srgbClr val="FF0000"/>
                </a:solidFill>
              </a:rPr>
              <a:t>matrix</a:t>
            </a:r>
            <a:endParaRPr lang="tr-T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94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5601" y="260648"/>
            <a:ext cx="206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Solid Solutions</a:t>
            </a:r>
            <a:endParaRPr lang="en-US" sz="2400" u="sng" dirty="0"/>
          </a:p>
        </p:txBody>
      </p:sp>
      <p:sp>
        <p:nvSpPr>
          <p:cNvPr id="5" name="Dikdörtgen 4"/>
          <p:cNvSpPr/>
          <p:nvPr/>
        </p:nvSpPr>
        <p:spPr>
          <a:xfrm>
            <a:off x="107504" y="629980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solid solution forms when, as the solute atoms are added to the host </a:t>
            </a:r>
            <a:r>
              <a:rPr lang="en-US" dirty="0" smtClean="0"/>
              <a:t>material,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crystal structure is maintained and no new structures are </a:t>
            </a:r>
            <a:r>
              <a:rPr lang="en-US" dirty="0" smtClean="0"/>
              <a:t>formed</a:t>
            </a:r>
            <a:r>
              <a:rPr lang="tr-TR" dirty="0" smtClean="0"/>
              <a:t>.</a:t>
            </a:r>
            <a:endParaRPr lang="en-US" dirty="0"/>
          </a:p>
        </p:txBody>
      </p:sp>
      <p:sp>
        <p:nvSpPr>
          <p:cNvPr id="6" name="Dikdörtgen 5"/>
          <p:cNvSpPr/>
          <p:nvPr/>
        </p:nvSpPr>
        <p:spPr>
          <a:xfrm>
            <a:off x="251520" y="127631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 solid </a:t>
            </a:r>
            <a:r>
              <a:rPr lang="en-US" dirty="0" smtClean="0"/>
              <a:t>solution</a:t>
            </a:r>
            <a:r>
              <a:rPr lang="tr-TR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also compositionally homogeneous; the impurity atoms are randomly and </a:t>
            </a:r>
            <a:r>
              <a:rPr lang="en-US" dirty="0" smtClean="0"/>
              <a:t>uniformly</a:t>
            </a:r>
            <a:r>
              <a:rPr lang="tr-TR" dirty="0" smtClean="0"/>
              <a:t> </a:t>
            </a:r>
            <a:r>
              <a:rPr lang="en-US" dirty="0" smtClean="0"/>
              <a:t>dispersed </a:t>
            </a:r>
            <a:r>
              <a:rPr lang="en-US" dirty="0"/>
              <a:t>within the solid</a:t>
            </a:r>
            <a:r>
              <a:rPr lang="en-US" dirty="0" smtClean="0"/>
              <a:t>.</a:t>
            </a:r>
            <a:r>
              <a:rPr lang="tr-TR" dirty="0" smtClean="0"/>
              <a:t> (e.g.: </a:t>
            </a:r>
            <a:r>
              <a:rPr lang="en-US" dirty="0" err="1" smtClean="0"/>
              <a:t>alc</a:t>
            </a:r>
            <a:r>
              <a:rPr lang="tr-TR" dirty="0" smtClean="0"/>
              <a:t>o</a:t>
            </a:r>
            <a:r>
              <a:rPr lang="en-US" dirty="0" err="1" smtClean="0"/>
              <a:t>hol</a:t>
            </a:r>
            <a:r>
              <a:rPr lang="tr-TR" dirty="0" smtClean="0"/>
              <a:t> and water)</a:t>
            </a:r>
            <a:endParaRPr lang="en-US" dirty="0"/>
          </a:p>
        </p:txBody>
      </p:sp>
      <p:sp>
        <p:nvSpPr>
          <p:cNvPr id="7" name="Dikdörtgen 6"/>
          <p:cNvSpPr/>
          <p:nvPr/>
        </p:nvSpPr>
        <p:spPr>
          <a:xfrm>
            <a:off x="755576" y="1916832"/>
            <a:ext cx="6536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chemeClr val="accent3">
                    <a:lumMod val="50000"/>
                  </a:schemeClr>
                </a:solidFill>
              </a:rPr>
              <a:t>Two outcomes if impurity (B) added to host (A):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62293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608512"/>
            <a:ext cx="647397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06661" y="2621811"/>
            <a:ext cx="31714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 smtClean="0">
                <a:solidFill>
                  <a:schemeClr val="accent1"/>
                </a:solidFill>
              </a:rPr>
              <a:t>APF in metals is high </a:t>
            </a:r>
          </a:p>
          <a:p>
            <a:pPr algn="ctr"/>
            <a:r>
              <a:rPr lang="tr-TR" dirty="0" smtClean="0">
                <a:solidFill>
                  <a:schemeClr val="accent1"/>
                </a:solidFill>
              </a:rPr>
              <a:t>and so interstitial </a:t>
            </a:r>
          </a:p>
          <a:p>
            <a:pPr algn="ctr"/>
            <a:r>
              <a:rPr lang="tr-TR" dirty="0" smtClean="0">
                <a:solidFill>
                  <a:schemeClr val="accent1"/>
                </a:solidFill>
              </a:rPr>
              <a:t>vacancies are small.</a:t>
            </a:r>
          </a:p>
          <a:p>
            <a:pPr algn="ctr"/>
            <a:r>
              <a:rPr lang="tr-TR" dirty="0" smtClean="0">
                <a:solidFill>
                  <a:schemeClr val="accent1"/>
                </a:solidFill>
              </a:rPr>
              <a:t>The diameter of </a:t>
            </a:r>
            <a:r>
              <a:rPr lang="tr-TR" dirty="0">
                <a:solidFill>
                  <a:schemeClr val="accent1"/>
                </a:solidFill>
              </a:rPr>
              <a:t>interstitial </a:t>
            </a:r>
          </a:p>
          <a:p>
            <a:pPr algn="ctr"/>
            <a:r>
              <a:rPr lang="tr-TR" dirty="0" smtClean="0">
                <a:solidFill>
                  <a:schemeClr val="accent1"/>
                </a:solidFill>
              </a:rPr>
              <a:t>impurity atoms are much </a:t>
            </a:r>
          </a:p>
          <a:p>
            <a:pPr algn="ctr"/>
            <a:r>
              <a:rPr lang="tr-TR" dirty="0" smtClean="0">
                <a:solidFill>
                  <a:schemeClr val="accent1"/>
                </a:solidFill>
              </a:rPr>
              <a:t>smaller than that of matrix. </a:t>
            </a:r>
          </a:p>
          <a:p>
            <a:pPr algn="ctr"/>
            <a:r>
              <a:rPr lang="tr-TR" dirty="0" smtClean="0">
                <a:solidFill>
                  <a:srgbClr val="FF0000"/>
                </a:solidFill>
              </a:rPr>
              <a:t>interstitial concentration &lt; 10 %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64728" y="921489"/>
            <a:ext cx="8871768" cy="37856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tr-TR" sz="2000" b="1" dirty="0" smtClean="0">
                <a:solidFill>
                  <a:srgbClr val="FF0000"/>
                </a:solidFill>
              </a:rPr>
              <a:t>1- </a:t>
            </a:r>
            <a:r>
              <a:rPr lang="en-US" sz="2000" dirty="0" smtClean="0"/>
              <a:t> </a:t>
            </a:r>
            <a:r>
              <a:rPr lang="en-US" sz="2000" dirty="0"/>
              <a:t>Solubility of </a:t>
            </a:r>
            <a:r>
              <a:rPr lang="en-US" sz="2000" b="1" u="sng" dirty="0" err="1">
                <a:solidFill>
                  <a:srgbClr val="FF0000"/>
                </a:solidFill>
              </a:rPr>
              <a:t>substitutional</a:t>
            </a:r>
            <a:r>
              <a:rPr lang="en-US" sz="2000" b="1" u="sng" dirty="0">
                <a:solidFill>
                  <a:srgbClr val="FF0000"/>
                </a:solidFill>
              </a:rPr>
              <a:t> solution </a:t>
            </a:r>
            <a:r>
              <a:rPr lang="en-US" sz="2000" dirty="0"/>
              <a:t>will depend on</a:t>
            </a:r>
            <a:r>
              <a:rPr lang="en-US" sz="2000" dirty="0" smtClean="0"/>
              <a:t>:</a:t>
            </a:r>
            <a:r>
              <a:rPr lang="tr-TR" sz="2000" dirty="0" smtClean="0"/>
              <a:t> (</a:t>
            </a:r>
            <a:r>
              <a:rPr lang="en-US" sz="2000" dirty="0" smtClean="0">
                <a:solidFill>
                  <a:srgbClr val="0000FF"/>
                </a:solidFill>
                <a:ea typeface="ＭＳ Ｐゴシック" charset="-128"/>
              </a:rPr>
              <a:t>W. Hume – </a:t>
            </a:r>
            <a:r>
              <a:rPr lang="en-US" sz="2000" dirty="0" err="1" smtClean="0">
                <a:solidFill>
                  <a:srgbClr val="0000FF"/>
                </a:solidFill>
                <a:ea typeface="ＭＳ Ｐゴシック" charset="-128"/>
              </a:rPr>
              <a:t>Rothery</a:t>
            </a:r>
            <a:r>
              <a:rPr lang="en-US" sz="2000" dirty="0" smtClean="0">
                <a:solidFill>
                  <a:srgbClr val="0000FF"/>
                </a:solidFill>
                <a:ea typeface="ＭＳ Ｐゴシック" charset="-128"/>
              </a:rPr>
              <a:t> rule</a:t>
            </a:r>
            <a:r>
              <a:rPr lang="tr-TR" sz="2000" dirty="0" smtClean="0">
                <a:solidFill>
                  <a:srgbClr val="0000FF"/>
                </a:solidFill>
                <a:ea typeface="ＭＳ Ｐゴシック" charset="-128"/>
              </a:rPr>
              <a:t>s)</a:t>
            </a:r>
            <a:endParaRPr lang="en-US" sz="2000" dirty="0" smtClean="0">
              <a:solidFill>
                <a:srgbClr val="0000FF"/>
              </a:solidFill>
              <a:ea typeface="ＭＳ Ｐゴシック" charset="-128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 smtClean="0"/>
              <a:t>1</a:t>
            </a:r>
            <a:r>
              <a:rPr lang="en-US" sz="2000" b="1" dirty="0"/>
              <a:t>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Atomic size factor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sz="2000" dirty="0"/>
              <a:t>typically, atomic radii difference &lt; 15</a:t>
            </a:r>
            <a:r>
              <a:rPr lang="en-US" sz="2000" dirty="0" smtClean="0"/>
              <a:t>%.</a:t>
            </a:r>
            <a:r>
              <a:rPr lang="tr-TR" sz="2000" dirty="0" smtClean="0"/>
              <a:t> </a:t>
            </a:r>
            <a:r>
              <a:rPr lang="en-US" sz="2000" dirty="0" smtClean="0"/>
              <a:t>Too </a:t>
            </a:r>
            <a:r>
              <a:rPr lang="en-US" sz="2000" dirty="0"/>
              <a:t>large or too small impurity atoms will cause too </a:t>
            </a:r>
            <a:r>
              <a:rPr lang="en-US" sz="2000" dirty="0" smtClean="0"/>
              <a:t>much</a:t>
            </a:r>
            <a:r>
              <a:rPr lang="tr-TR" sz="2000" dirty="0" smtClean="0"/>
              <a:t> </a:t>
            </a:r>
            <a:r>
              <a:rPr lang="en-US" sz="2000" dirty="0" smtClean="0"/>
              <a:t>lattice </a:t>
            </a:r>
            <a:r>
              <a:rPr lang="en-US" sz="2000" dirty="0"/>
              <a:t>distortions!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/>
              <a:t>2.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Crystal structure</a:t>
            </a:r>
            <a:r>
              <a:rPr lang="en-US" sz="2000" dirty="0"/>
              <a:t>: For appreciable solubility, host </a:t>
            </a:r>
            <a:r>
              <a:rPr lang="en-US" sz="2000" dirty="0" smtClean="0"/>
              <a:t>and</a:t>
            </a:r>
            <a:r>
              <a:rPr lang="tr-TR" sz="2000" dirty="0" smtClean="0"/>
              <a:t> </a:t>
            </a:r>
            <a:r>
              <a:rPr lang="en-US" sz="2000" dirty="0" smtClean="0"/>
              <a:t>impurity </a:t>
            </a:r>
            <a:r>
              <a:rPr lang="en-US" sz="2000" dirty="0"/>
              <a:t>atoms should have the same crystal structure.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 smtClean="0"/>
              <a:t>3</a:t>
            </a:r>
            <a:r>
              <a:rPr lang="tr-TR" sz="2000" b="1" dirty="0" smtClean="0"/>
              <a:t>.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Electronegativity</a:t>
            </a:r>
            <a:r>
              <a:rPr lang="tr-TR" sz="2000" b="1" dirty="0" smtClean="0">
                <a:solidFill>
                  <a:schemeClr val="accent3">
                    <a:lumMod val="50000"/>
                  </a:schemeClr>
                </a:solidFill>
              </a:rPr>
              <a:t>:  </a:t>
            </a:r>
            <a:r>
              <a:rPr lang="tr-TR" sz="2000" dirty="0" smtClean="0"/>
              <a:t>It should be close. T</a:t>
            </a:r>
            <a:r>
              <a:rPr lang="en-US" sz="2000" dirty="0" err="1" smtClean="0"/>
              <a:t>oo</a:t>
            </a:r>
            <a:r>
              <a:rPr lang="en-US" sz="2000" dirty="0" smtClean="0"/>
              <a:t> </a:t>
            </a:r>
            <a:r>
              <a:rPr lang="en-US" sz="2000" dirty="0"/>
              <a:t>large electronegativity difference </a:t>
            </a:r>
            <a:r>
              <a:rPr lang="en-US" sz="2000" dirty="0" smtClean="0"/>
              <a:t>will</a:t>
            </a:r>
            <a:r>
              <a:rPr lang="tr-TR" sz="2000" dirty="0" smtClean="0"/>
              <a:t> </a:t>
            </a:r>
            <a:r>
              <a:rPr lang="en-US" sz="2000" dirty="0" smtClean="0"/>
              <a:t>lead </a:t>
            </a:r>
            <a:r>
              <a:rPr lang="en-US" sz="2000" dirty="0"/>
              <a:t>to intermetallic compounds rather than solutions.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/>
              <a:t>4.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 Valence</a:t>
            </a:r>
            <a:r>
              <a:rPr lang="en-US" sz="2000" dirty="0"/>
              <a:t>: Same valence is preferred for high solubility.</a:t>
            </a:r>
          </a:p>
        </p:txBody>
      </p:sp>
      <p:sp>
        <p:nvSpPr>
          <p:cNvPr id="5" name="Dikdörtgen 4"/>
          <p:cNvSpPr/>
          <p:nvPr/>
        </p:nvSpPr>
        <p:spPr>
          <a:xfrm>
            <a:off x="0" y="341898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</a:rPr>
              <a:t>Solubility for solid solutions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64728" y="4904000"/>
            <a:ext cx="8568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tr-TR" b="1" dirty="0" smtClean="0">
                <a:solidFill>
                  <a:srgbClr val="FF0000"/>
                </a:solidFill>
              </a:rPr>
              <a:t>E</a:t>
            </a:r>
            <a:r>
              <a:rPr lang="en-US" b="1" dirty="0" err="1" smtClean="0">
                <a:solidFill>
                  <a:srgbClr val="FF0000"/>
                </a:solidFill>
              </a:rPr>
              <a:t>xample</a:t>
            </a:r>
            <a:r>
              <a:rPr lang="tr-TR" b="1" dirty="0" smtClean="0">
                <a:solidFill>
                  <a:srgbClr val="FF0000"/>
                </a:solidFill>
              </a:rPr>
              <a:t>: </a:t>
            </a:r>
            <a:r>
              <a:rPr lang="tr-TR" dirty="0" err="1" smtClean="0"/>
              <a:t>The</a:t>
            </a:r>
            <a:r>
              <a:rPr lang="en-US" dirty="0" smtClean="0"/>
              <a:t> </a:t>
            </a:r>
            <a:r>
              <a:rPr lang="en-US" dirty="0" err="1"/>
              <a:t>substitutional</a:t>
            </a:r>
            <a:r>
              <a:rPr lang="en-US" dirty="0"/>
              <a:t> solid solution is found for copper and nickel.</a:t>
            </a:r>
          </a:p>
          <a:p>
            <a:pPr algn="just"/>
            <a:r>
              <a:rPr lang="en-US" dirty="0"/>
              <a:t>These two elements are completely soluble in one another at all proportions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atomic </a:t>
            </a:r>
            <a:r>
              <a:rPr lang="en-US" dirty="0" smtClean="0"/>
              <a:t>radii</a:t>
            </a:r>
            <a:r>
              <a:rPr lang="tr-TR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copper and nickel are 0.128 and 0.125 nm, respectively; both have the FCC crystal</a:t>
            </a:r>
          </a:p>
          <a:p>
            <a:pPr algn="just"/>
            <a:r>
              <a:rPr lang="en-US" dirty="0"/>
              <a:t>structure; and their </a:t>
            </a:r>
            <a:r>
              <a:rPr lang="en-US" dirty="0" err="1"/>
              <a:t>electronegativities</a:t>
            </a:r>
            <a:r>
              <a:rPr lang="en-US" dirty="0"/>
              <a:t> are 1.9 and </a:t>
            </a:r>
            <a:r>
              <a:rPr lang="en-US" dirty="0" smtClean="0"/>
              <a:t>1.8</a:t>
            </a:r>
            <a:r>
              <a:rPr lang="tr-TR" dirty="0" smtClean="0"/>
              <a:t>; </a:t>
            </a:r>
            <a:r>
              <a:rPr lang="en-US" dirty="0" smtClean="0"/>
              <a:t>finally</a:t>
            </a:r>
            <a:r>
              <a:rPr lang="en-US" dirty="0"/>
              <a:t>,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most </a:t>
            </a:r>
            <a:r>
              <a:rPr lang="en-US" dirty="0"/>
              <a:t>common valences are 1 for copper (although it sometimes can be 2) </a:t>
            </a:r>
            <a:r>
              <a:rPr lang="en-US" dirty="0" smtClean="0"/>
              <a:t>and</a:t>
            </a:r>
            <a:r>
              <a:rPr lang="tr-TR" dirty="0" smtClean="0"/>
              <a:t> </a:t>
            </a:r>
            <a:r>
              <a:rPr lang="en-US" dirty="0" smtClean="0"/>
              <a:t>2 </a:t>
            </a:r>
            <a:r>
              <a:rPr lang="en-US" dirty="0"/>
              <a:t>for nickel.</a:t>
            </a:r>
          </a:p>
        </p:txBody>
      </p:sp>
      <p:pic>
        <p:nvPicPr>
          <p:cNvPr id="6146" name="Picture 2" descr="http://www.sv.vt.edu/classes/MSE2094_NoteBook/96ClassProj/examples/cu_ni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6" y="2635988"/>
            <a:ext cx="41148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3515</Words>
  <Application>Microsoft Office PowerPoint</Application>
  <PresentationFormat>On-screen Show (4:3)</PresentationFormat>
  <Paragraphs>319</Paragraphs>
  <Slides>35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Ofis Teması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 defects: example problem: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Microscopy (the light microscope)</vt:lpstr>
      <vt:lpstr>Electron Microscopy</vt:lpstr>
      <vt:lpstr>Electron Microscopy</vt:lpstr>
      <vt:lpstr>Scanning Probe Microscopy (SPM)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Guldem Kartal</dc:creator>
  <cp:lastModifiedBy>CVD</cp:lastModifiedBy>
  <cp:revision>132</cp:revision>
  <dcterms:created xsi:type="dcterms:W3CDTF">2013-07-30T15:50:57Z</dcterms:created>
  <dcterms:modified xsi:type="dcterms:W3CDTF">2018-10-15T11:41:08Z</dcterms:modified>
</cp:coreProperties>
</file>